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rawings/drawing1.xml" ContentType="application/vnd.openxmlformats-officedocument.drawingml.chartshapes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drawings/drawing2.xml" ContentType="application/vnd.openxmlformats-officedocument.drawingml.chartshapes+xml"/>
  <Override PartName="/ppt/charts/chart11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12.xml" ContentType="application/vnd.openxmlformats-officedocument.drawingml.chart+xml"/>
  <Override PartName="/ppt/notesSlides/notesSlide9.xml" ContentType="application/vnd.openxmlformats-officedocument.presentationml.notesSlide+xml"/>
  <Override PartName="/ppt/charts/chart13.xml" ContentType="application/vnd.openxmlformats-officedocument.drawingml.chart+xml"/>
  <Override PartName="/ppt/drawings/drawing3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14.xml" ContentType="application/vnd.openxmlformats-officedocument.drawingml.chart+xml"/>
  <Override PartName="/ppt/drawings/drawing4.xml" ContentType="application/vnd.openxmlformats-officedocument.drawingml.chartshapes+xml"/>
  <Override PartName="/ppt/charts/chart1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notesSlides/notesSlide11.xml" ContentType="application/vnd.openxmlformats-officedocument.presentationml.notesSlide+xml"/>
  <Override PartName="/ppt/charts/chart1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1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2"/>
  </p:notesMasterIdLst>
  <p:sldIdLst>
    <p:sldId id="302" r:id="rId2"/>
    <p:sldId id="387" r:id="rId3"/>
    <p:sldId id="388" r:id="rId4"/>
    <p:sldId id="326" r:id="rId5"/>
    <p:sldId id="329" r:id="rId6"/>
    <p:sldId id="330" r:id="rId7"/>
    <p:sldId id="383" r:id="rId8"/>
    <p:sldId id="384" r:id="rId9"/>
    <p:sldId id="300" r:id="rId10"/>
    <p:sldId id="362" r:id="rId11"/>
    <p:sldId id="282" r:id="rId12"/>
    <p:sldId id="389" r:id="rId13"/>
    <p:sldId id="390" r:id="rId14"/>
    <p:sldId id="391" r:id="rId15"/>
    <p:sldId id="392" r:id="rId16"/>
    <p:sldId id="338" r:id="rId17"/>
    <p:sldId id="343" r:id="rId18"/>
    <p:sldId id="349" r:id="rId19"/>
    <p:sldId id="351" r:id="rId20"/>
    <p:sldId id="357" r:id="rId21"/>
  </p:sldIdLst>
  <p:sldSz cx="12192000" cy="6858000"/>
  <p:notesSz cx="6858000" cy="9144000"/>
  <p:embeddedFontLst>
    <p:embeddedFont>
      <p:font typeface="Gilroy-Bold" panose="00000800000000000000" pitchFamily="2" charset="0"/>
      <p:regular r:id="rId23"/>
    </p:embeddedFont>
    <p:embeddedFont>
      <p:font typeface="Gilroy-ExtraBold" panose="00000900000000000000" pitchFamily="2" charset="0"/>
      <p:regular r:id="rId24"/>
    </p:embeddedFont>
    <p:embeddedFont>
      <p:font typeface="Gilroy-Regular" panose="00000500000000000000" pitchFamily="2" charset="0"/>
      <p:regular r:id="rId25"/>
    </p:embeddedFont>
    <p:embeddedFont>
      <p:font typeface="Helvetica" panose="020B0604020202020204" pitchFamily="34" charset="0"/>
      <p:regular r:id="rId26"/>
      <p:bold r:id="rId27"/>
      <p:italic r:id="rId28"/>
      <p:boldItalic r:id="rId29"/>
    </p:embeddedFont>
    <p:embeddedFont>
      <p:font typeface="Rawline" panose="00000500000000000000" pitchFamily="2" charset="0"/>
      <p:regular r:id="rId30"/>
      <p:bold r:id="rId31"/>
      <p:italic r:id="rId32"/>
      <p:boldItalic r:id="rId33"/>
    </p:embeddedFont>
    <p:embeddedFont>
      <p:font typeface="Rawline Bold" panose="00000800000000000000" pitchFamily="2" charset="0"/>
      <p:bold r:id="rId34"/>
    </p:embeddedFont>
    <p:embeddedFont>
      <p:font typeface="Rawline ExtraBold" panose="00000900000000000000" pitchFamily="2" charset="0"/>
      <p:bold r:id="rId35"/>
      <p:boldItalic r:id="rId36"/>
    </p:embeddedFont>
    <p:embeddedFont>
      <p:font typeface="Rawline SemiBold" panose="00000700000000000000" pitchFamily="2" charset="0"/>
      <p:bold r:id="rId37"/>
      <p:boldItalic r:id="rId38"/>
    </p:embeddedFont>
  </p:embeddedFontLst>
  <p:defaultTextStyle>
    <a:defPPr marL="0" marR="0" indent="0" algn="l" defTabSz="402317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92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0115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92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201158" algn="l" defTabSz="20115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92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402317" algn="l" defTabSz="20115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92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603475" algn="l" defTabSz="20115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92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804635" algn="l" defTabSz="20115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92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1005794" algn="l" defTabSz="20115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92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1206952" algn="l" defTabSz="20115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92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1408111" algn="l" defTabSz="20115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92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1609270" algn="l" defTabSz="20115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92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34" userDrawn="1">
          <p15:clr>
            <a:srgbClr val="A4A3A4"/>
          </p15:clr>
        </p15:guide>
        <p15:guide id="4" pos="7446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8C34A9-C1CB-B144-7E12-9F2D3963D145}" name="Thamyllis Nael Araújo Guimarães" initials="TNAG" userId="Thamyllis Nael Araújo Guimarães" providerId="None"/>
  <p188:author id="{87EA41CA-163E-E828-E2DA-4A1E984352E6}" name="Ludmila Martins Santos" initials="LM" userId="S::ludmila.santos@mpor.gov.br::dd9c0be5-10b0-46d2-9c7d-c3dd27a9105a" providerId="AD"/>
  <p188:author id="{BFE4B5CA-6B60-9936-B53A-4DD1227E03DB}" name="Thamyllis Nael Araújo Guimarães" initials="TG" userId="S::thamyllis.guimaraes@mpor.gov.br::69605cdf-3df9-4663-8b70-e3d1fdcc19e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303A"/>
    <a:srgbClr val="00822D"/>
    <a:srgbClr val="FFF1CE"/>
    <a:srgbClr val="FFFFFF"/>
    <a:srgbClr val="D8D6D7"/>
    <a:srgbClr val="A6D3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ECCA"/>
          </a:solidFill>
        </a:fill>
      </a:tcStyle>
    </a:wholeTbl>
    <a:band2H>
      <a:tcTxStyle/>
      <a:tcStyle>
        <a:tcBdr/>
        <a:fill>
          <a:solidFill>
            <a:srgbClr val="FFF6E6"/>
          </a:solidFill>
        </a:fill>
      </a:tcStyle>
    </a:band2H>
    <a:firstCol>
      <a:tcTxStyle b="on" i="off">
        <a:font>
          <a:latin typeface="Poppins Bold"/>
          <a:ea typeface="Poppins Bold"/>
          <a:cs typeface="Poppins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Poppins Bold"/>
          <a:ea typeface="Poppins Bold"/>
          <a:cs typeface="Poppins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Poppins Bold"/>
          <a:ea typeface="Poppins Bold"/>
          <a:cs typeface="Poppins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EF1CD"/>
          </a:solidFill>
        </a:fill>
      </a:tcStyle>
    </a:wholeTbl>
    <a:band2H>
      <a:tcTxStyle/>
      <a:tcStyle>
        <a:tcBdr/>
        <a:fill>
          <a:solidFill>
            <a:srgbClr val="FFF8E7"/>
          </a:solidFill>
        </a:fill>
      </a:tcStyle>
    </a:band2H>
    <a:firstCol>
      <a:tcTxStyle b="on" i="off">
        <a:font>
          <a:latin typeface="Poppins Bold"/>
          <a:ea typeface="Poppins Bold"/>
          <a:cs typeface="Poppins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2"/>
          </a:solidFill>
        </a:fill>
      </a:tcStyle>
    </a:firstCol>
    <a:lastRow>
      <a:tcTxStyle b="on" i="off">
        <a:font>
          <a:latin typeface="Poppins Bold"/>
          <a:ea typeface="Poppins Bold"/>
          <a:cs typeface="Poppins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2"/>
          </a:solidFill>
        </a:fill>
      </a:tcStyle>
    </a:lastRow>
    <a:firstRow>
      <a:tcTxStyle b="on" i="off">
        <a:font>
          <a:latin typeface="Poppins Bold"/>
          <a:ea typeface="Poppins Bold"/>
          <a:cs typeface="Poppins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CDCE"/>
          </a:solidFill>
        </a:fill>
      </a:tcStyle>
    </a:wholeTbl>
    <a:band2H>
      <a:tcTxStyle/>
      <a:tcStyle>
        <a:tcBdr/>
        <a:fill>
          <a:solidFill>
            <a:srgbClr val="E7E7E8"/>
          </a:solidFill>
        </a:fill>
      </a:tcStyle>
    </a:band2H>
    <a:firstCol>
      <a:tcTxStyle b="on" i="off">
        <a:font>
          <a:latin typeface="Poppins Bold"/>
          <a:ea typeface="Poppins Bold"/>
          <a:cs typeface="Poppins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Poppins Bold"/>
          <a:ea typeface="Poppins Bold"/>
          <a:cs typeface="Poppins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Poppins Bold"/>
          <a:ea typeface="Poppins Bold"/>
          <a:cs typeface="Poppins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DDDD"/>
          </a:solidFill>
        </a:fill>
      </a:tcStyle>
    </a:wholeTbl>
    <a:band2H>
      <a:tcTxStyle/>
      <a:tcStyle>
        <a:tcBdr/>
        <a:fill>
          <a:solidFill>
            <a:srgbClr val="EFEFEF"/>
          </a:solidFill>
        </a:fill>
      </a:tcStyle>
    </a:band2H>
    <a:firstCol>
      <a:tcTxStyle b="on" i="off">
        <a:font>
          <a:latin typeface="Poppins Bold"/>
          <a:ea typeface="Poppins Bold"/>
          <a:cs typeface="Poppins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Poppins Bold"/>
          <a:ea typeface="Poppins Bold"/>
          <a:cs typeface="Poppins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Poppins Bold"/>
          <a:ea typeface="Poppins Bold"/>
          <a:cs typeface="Poppins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Poppins Bold"/>
          <a:ea typeface="Poppins Bold"/>
          <a:cs typeface="Poppins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Poppins Bold"/>
          <a:ea typeface="Poppins Bold"/>
          <a:cs typeface="Poppins Bold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Poppins Bold"/>
          <a:ea typeface="Poppins Bold"/>
          <a:cs typeface="Poppins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Poppins Bold"/>
          <a:ea typeface="Poppins Bold"/>
          <a:cs typeface="Poppins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Poppins Bold"/>
          <a:ea typeface="Poppins Bold"/>
          <a:cs typeface="Poppins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Poppins Bold"/>
          <a:ea typeface="Poppins Bold"/>
          <a:cs typeface="Poppins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656" autoAdjust="0"/>
  </p:normalViewPr>
  <p:slideViewPr>
    <p:cSldViewPr snapToGrid="0" showGuides="1">
      <p:cViewPr varScale="1">
        <p:scale>
          <a:sx n="78" d="100"/>
          <a:sy n="78" d="100"/>
        </p:scale>
        <p:origin x="54" y="474"/>
      </p:cViewPr>
      <p:guideLst>
        <p:guide orient="horz" pos="2160"/>
        <p:guide pos="3840"/>
        <p:guide pos="234"/>
        <p:guide pos="74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microsoft.com/office/2018/10/relationships/authors" Target="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NULL" TargetMode="Externa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805400000000003E-2"/>
          <c:y val="3.6548200000000003E-2"/>
          <c:w val="0.92619499999999999"/>
          <c:h val="0.8977910000000000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Doméstico</c:v>
                </c:pt>
              </c:strCache>
            </c:strRef>
          </c:tx>
          <c:spPr>
            <a:solidFill>
              <a:schemeClr val="accent3">
                <a:lumOff val="-4666"/>
              </a:schemeClr>
            </a:solidFill>
            <a:ln w="6350" cap="flat">
              <a:solidFill>
                <a:srgbClr val="FFFFFF"/>
              </a:solidFill>
              <a:prstDash val="solid"/>
              <a:miter lim="8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>
                    <a:solidFill>
                      <a:srgbClr val="FFFFFF"/>
                    </a:solidFill>
                    <a:latin typeface="Gilroy-Bold" panose="00000800000000000000" pitchFamily="2" charset="0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Sheet1!$B$1:$H$1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Sheet1!$B$2:$H$2</c:f>
              <c:numCache>
                <c:formatCode>General</c:formatCode>
                <c:ptCount val="7"/>
                <c:pt idx="0">
                  <c:v>95</c:v>
                </c:pt>
                <c:pt idx="1">
                  <c:v>44.5</c:v>
                </c:pt>
                <c:pt idx="2">
                  <c:v>62.6</c:v>
                </c:pt>
                <c:pt idx="3">
                  <c:v>82.2</c:v>
                </c:pt>
                <c:pt idx="4">
                  <c:v>91.5</c:v>
                </c:pt>
                <c:pt idx="5">
                  <c:v>93.4</c:v>
                </c:pt>
                <c:pt idx="6">
                  <c:v>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4A-428D-8259-33D33862DC51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Internacional</c:v>
                </c:pt>
              </c:strCache>
            </c:strRef>
          </c:tx>
          <c:spPr>
            <a:solidFill>
              <a:schemeClr val="accent2"/>
            </a:solidFill>
            <a:ln w="6350" cap="flat">
              <a:solidFill>
                <a:srgbClr val="FFFFFF"/>
              </a:solidFill>
              <a:prstDash val="solid"/>
              <a:miter lim="8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>
                    <a:solidFill>
                      <a:srgbClr val="FFFFFF"/>
                    </a:solidFill>
                    <a:latin typeface="Gilroy-Bold" panose="00000800000000000000" pitchFamily="2" charset="0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Sheet1!$B$1:$H$1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Sheet1!$B$3:$H$3</c:f>
              <c:numCache>
                <c:formatCode>General</c:formatCode>
                <c:ptCount val="7"/>
                <c:pt idx="0">
                  <c:v>23.8</c:v>
                </c:pt>
                <c:pt idx="1">
                  <c:v>6.7</c:v>
                </c:pt>
                <c:pt idx="2">
                  <c:v>4.8</c:v>
                </c:pt>
                <c:pt idx="3">
                  <c:v>15.5</c:v>
                </c:pt>
                <c:pt idx="4">
                  <c:v>21.3</c:v>
                </c:pt>
                <c:pt idx="5">
                  <c:v>25</c:v>
                </c:pt>
                <c:pt idx="6">
                  <c:v>28.5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4A-428D-8259-33D33862DC5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98"/>
        <c:overlap val="10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miter lim="800000"/>
          </a:ln>
        </c:spPr>
        <c:txPr>
          <a:bodyPr rot="0"/>
          <a:lstStyle/>
          <a:p>
            <a:pPr>
              <a:defRPr sz="900" b="0" i="0" u="none" strike="noStrike">
                <a:solidFill>
                  <a:srgbClr val="000000"/>
                </a:solidFill>
                <a:latin typeface="Helvetica"/>
              </a:defRPr>
            </a:pPr>
            <a:endParaRPr lang="pt-B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  <c:max val="140"/>
          <c:min val="0"/>
        </c:scaling>
        <c:delete val="0"/>
        <c:axPos val="l"/>
        <c:majorGridlines>
          <c:spPr>
            <a:ln w="6350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miter lim="800000"/>
          </a:ln>
        </c:spPr>
        <c:txPr>
          <a:bodyPr rot="0"/>
          <a:lstStyle/>
          <a:p>
            <a:pPr>
              <a:defRPr sz="900" b="0" i="0" u="none" strike="noStrike">
                <a:solidFill>
                  <a:srgbClr val="000000"/>
                </a:solidFill>
                <a:latin typeface="Helvetica"/>
              </a:defRPr>
            </a:pPr>
            <a:endParaRPr lang="pt-BR"/>
          </a:p>
        </c:txPr>
        <c:crossAx val="2094734552"/>
        <c:crosses val="autoZero"/>
        <c:crossBetween val="between"/>
        <c:majorUnit val="20"/>
      </c:valAx>
      <c:spPr>
        <a:noFill/>
        <a:ln w="12700" cap="flat">
          <a:solidFill>
            <a:schemeClr val="accent6">
              <a:lumMod val="40000"/>
              <a:lumOff val="60000"/>
            </a:schemeClr>
          </a:solidFill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Tarifa Média DOM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00822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BCE-4069-89E8-D1E651498BF2}"/>
              </c:ext>
            </c:extLst>
          </c:dPt>
          <c:dPt>
            <c:idx val="5"/>
            <c:invertIfNegative val="0"/>
            <c:bubble3D val="0"/>
            <c:spPr>
              <a:solidFill>
                <a:srgbClr val="00822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8BCE-4069-89E8-D1E651498BF2}"/>
              </c:ext>
            </c:extLst>
          </c:dPt>
          <c:dPt>
            <c:idx val="6"/>
            <c:invertIfNegative val="0"/>
            <c:bubble3D val="0"/>
            <c:spPr>
              <a:solidFill>
                <a:srgbClr val="00822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8BCE-4069-89E8-D1E651498BF2}"/>
              </c:ext>
            </c:extLst>
          </c:dPt>
          <c:dLbls>
            <c:dLbl>
              <c:idx val="3"/>
              <c:layout>
                <c:manualLayout>
                  <c:x val="-1.538462698860465E-2"/>
                  <c:y val="-8.371769282919909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BCE-4069-89E8-D1E651498BF2}"/>
                </c:ext>
              </c:extLst>
            </c:dLbl>
            <c:dLbl>
              <c:idx val="4"/>
              <c:layout>
                <c:manualLayout>
                  <c:x val="0"/>
                  <c:y val="-1.655625666750472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BCE-4069-89E8-D1E651498BF2}"/>
                </c:ext>
              </c:extLst>
            </c:dLbl>
            <c:dLbl>
              <c:idx val="5"/>
              <c:layout>
                <c:manualLayout>
                  <c:x val="-3.153004639633914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BCE-4069-89E8-D1E651498BF2}"/>
                </c:ext>
              </c:extLst>
            </c:dLbl>
            <c:dLbl>
              <c:idx val="6"/>
              <c:layout>
                <c:manualLayout>
                  <c:x val="9.2092562285496383E-3"/>
                  <c:y val="9.744691636778227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BCE-4069-89E8-D1E651498BF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Gilroy-Bold" panose="00000800000000000000" pitchFamily="2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Planilha1!$A$2:$A$8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Planilha1!$B$2:$B$8</c:f>
              <c:numCache>
                <c:formatCode>_("R$"* #,##0.00_);_("R$"* \(#,##0.00\);_("R$"* "-"??_);_(@_)</c:formatCode>
                <c:ptCount val="7"/>
                <c:pt idx="0">
                  <c:v>582.39</c:v>
                </c:pt>
                <c:pt idx="1">
                  <c:v>498.68</c:v>
                </c:pt>
                <c:pt idx="2">
                  <c:v>597.35</c:v>
                </c:pt>
                <c:pt idx="3">
                  <c:v>724.69</c:v>
                </c:pt>
                <c:pt idx="4">
                  <c:v>695.92</c:v>
                </c:pt>
                <c:pt idx="5">
                  <c:v>667.81</c:v>
                </c:pt>
                <c:pt idx="6">
                  <c:v>639.22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BCE-4069-89E8-D1E651498B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1"/>
        <c:axId val="1119646976"/>
        <c:axId val="1119635456"/>
      </c:barChart>
      <c:catAx>
        <c:axId val="1119646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6">
                <a:lumMod val="60000"/>
                <a:lumOff val="4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25303A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119635456"/>
        <c:crosses val="autoZero"/>
        <c:auto val="1"/>
        <c:lblAlgn val="ctr"/>
        <c:lblOffset val="100"/>
        <c:noMultiLvlLbl val="0"/>
      </c:catAx>
      <c:valAx>
        <c:axId val="1119635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accent6">
                  <a:lumMod val="20000"/>
                  <a:lumOff val="80000"/>
                </a:schemeClr>
              </a:solidFill>
              <a:round/>
            </a:ln>
            <a:effectLst/>
          </c:spPr>
        </c:majorGridlines>
        <c:numFmt formatCode="_(&quot;R$&quot;* #,##0.00_);_(&quot;R$&quot;* \(#,##0.00\);_(&quot;R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119646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805400000000003E-2"/>
          <c:y val="3.6548200000000003E-2"/>
          <c:w val="0.92619499999999999"/>
          <c:h val="0.8977910000000000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chemeClr val="tx2"/>
            </a:solidFill>
            <a:ln w="6350" cap="flat">
              <a:noFill/>
              <a:prstDash val="solid"/>
              <a:miter lim="800000"/>
            </a:ln>
            <a:effectLst/>
          </c:spPr>
          <c:invertIfNegative val="0"/>
          <c:cat>
            <c:numRef>
              <c:f>Sheet1!$B$1:$H$1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Sheet1!$B$2:$H$2</c:f>
              <c:numCache>
                <c:formatCode>General</c:formatCode>
                <c:ptCount val="7"/>
                <c:pt idx="0">
                  <c:v>104.5</c:v>
                </c:pt>
                <c:pt idx="1">
                  <c:v>191.5</c:v>
                </c:pt>
                <c:pt idx="2">
                  <c:v>165.8</c:v>
                </c:pt>
                <c:pt idx="3">
                  <c:v>146.6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F5-4A28-B60E-BAC629AF2A67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Region 2</c:v>
                </c:pt>
              </c:strCache>
            </c:strRef>
          </c:tx>
          <c:spPr>
            <a:solidFill>
              <a:schemeClr val="accent2"/>
            </a:solidFill>
            <a:ln w="6350" cap="flat">
              <a:noFill/>
              <a:prstDash val="solid"/>
              <a:miter lim="800000"/>
            </a:ln>
            <a:effectLst/>
          </c:spPr>
          <c:invertIfNegative val="0"/>
          <c:cat>
            <c:numRef>
              <c:f>Sheet1!$B$1:$H$1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Sheet1!$B$3:$H$3</c:f>
              <c:numCache>
                <c:formatCode>General</c:formatCode>
                <c:ptCount val="7"/>
                <c:pt idx="4">
                  <c:v>302.7</c:v>
                </c:pt>
                <c:pt idx="5">
                  <c:v>549.5</c:v>
                </c:pt>
                <c:pt idx="6">
                  <c:v>203.4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F5-4A28-B60E-BAC629AF2A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miter lim="800000"/>
          </a:ln>
        </c:spPr>
        <c:txPr>
          <a:bodyPr rot="0"/>
          <a:lstStyle/>
          <a:p>
            <a:pPr>
              <a:defRPr sz="800" b="0" i="0" u="none" strike="noStrike">
                <a:solidFill>
                  <a:srgbClr val="000000"/>
                </a:solidFill>
                <a:latin typeface="Helvetica"/>
              </a:defRPr>
            </a:pPr>
            <a:endParaRPr lang="pt-B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1"/>
        <c:axPos val="l"/>
        <c:majorGridlines>
          <c:spPr>
            <a:ln w="6350" cap="flat">
              <a:solidFill>
                <a:schemeClr val="accent6">
                  <a:lumMod val="20000"/>
                  <a:lumOff val="80000"/>
                </a:schemeClr>
              </a:solidFill>
              <a:prstDash val="solid"/>
              <a:miter lim="800000"/>
            </a:ln>
          </c:spPr>
        </c:majorGridlines>
        <c:numFmt formatCode="General" sourceLinked="0"/>
        <c:majorTickMark val="out"/>
        <c:minorTickMark val="none"/>
        <c:tickLblPos val="nextTo"/>
        <c:crossAx val="2094734552"/>
        <c:crosses val="autoZero"/>
        <c:crossBetween val="between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3.6548120257400202E-2"/>
          <c:w val="0.92619499999999999"/>
          <c:h val="0.8977910000000000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chemeClr val="tx2"/>
            </a:solidFill>
            <a:ln w="6350" cap="flat">
              <a:noFill/>
              <a:prstDash val="solid"/>
              <a:miter lim="800000"/>
            </a:ln>
            <a:effectLst/>
          </c:spPr>
          <c:invertIfNegative val="0"/>
          <c:cat>
            <c:numRef>
              <c:f>Sheet1!$B$1:$H$1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Sheet1!$B$2:$H$2</c:f>
              <c:numCache>
                <c:formatCode>General</c:formatCode>
                <c:ptCount val="7"/>
                <c:pt idx="0">
                  <c:v>1.76</c:v>
                </c:pt>
                <c:pt idx="1">
                  <c:v>1.04</c:v>
                </c:pt>
                <c:pt idx="2">
                  <c:v>0.55000000000000004</c:v>
                </c:pt>
                <c:pt idx="3">
                  <c:v>1.56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85-45ED-8236-B9849CBBB75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Region 2</c:v>
                </c:pt>
              </c:strCache>
            </c:strRef>
          </c:tx>
          <c:spPr>
            <a:solidFill>
              <a:schemeClr val="accent2"/>
            </a:solidFill>
            <a:ln w="6350" cap="flat">
              <a:noFill/>
              <a:prstDash val="solid"/>
              <a:miter lim="800000"/>
            </a:ln>
            <a:effectLst/>
          </c:spPr>
          <c:invertIfNegative val="0"/>
          <c:cat>
            <c:numRef>
              <c:f>Sheet1!$B$1:$H$1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Sheet1!$B$3:$H$3</c:f>
              <c:numCache>
                <c:formatCode>General</c:formatCode>
                <c:ptCount val="7"/>
                <c:pt idx="4">
                  <c:v>2.72</c:v>
                </c:pt>
                <c:pt idx="5">
                  <c:v>3.38</c:v>
                </c:pt>
                <c:pt idx="6">
                  <c:v>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85-45ED-8236-B9849CBBB7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miter lim="800000"/>
          </a:ln>
        </c:spPr>
        <c:txPr>
          <a:bodyPr rot="0"/>
          <a:lstStyle/>
          <a:p>
            <a:pPr>
              <a:defRPr sz="800" b="0" i="0" u="none" strike="noStrike">
                <a:solidFill>
                  <a:srgbClr val="000000"/>
                </a:solidFill>
                <a:latin typeface="Helvetica"/>
              </a:defRPr>
            </a:pPr>
            <a:endParaRPr lang="pt-B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1"/>
        <c:axPos val="l"/>
        <c:majorGridlines>
          <c:spPr>
            <a:ln w="6350" cap="flat">
              <a:solidFill>
                <a:schemeClr val="accent6">
                  <a:lumMod val="20000"/>
                  <a:lumOff val="80000"/>
                </a:schemeClr>
              </a:solidFill>
              <a:prstDash val="solid"/>
              <a:miter lim="800000"/>
            </a:ln>
          </c:spPr>
        </c:majorGridlines>
        <c:numFmt formatCode="General" sourceLinked="0"/>
        <c:majorTickMark val="out"/>
        <c:minorTickMark val="none"/>
        <c:tickLblPos val="nextTo"/>
        <c:crossAx val="2094734552"/>
        <c:crosses val="autoZero"/>
        <c:crossBetween val="between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932674174692384E-2"/>
          <c:y val="3.6548120257400202E-2"/>
          <c:w val="0.92619499999999999"/>
          <c:h val="0.8977910000000000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chemeClr val="tx2"/>
            </a:solidFill>
            <a:ln w="6350" cap="flat">
              <a:noFill/>
              <a:prstDash val="solid"/>
              <a:miter lim="8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rgbClr val="00822D"/>
                    </a:solidFill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Sheet1!$B$1:$C$1</c:f>
              <c:strCache>
                <c:ptCount val="2"/>
                <c:pt idx="0">
                  <c:v>2019-2022</c:v>
                </c:pt>
                <c:pt idx="1">
                  <c:v>2023-2025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2.87</c:v>
                </c:pt>
                <c:pt idx="1">
                  <c:v>4.66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AB-4B1F-83DB-E9F55EBB99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miter lim="800000"/>
          </a:ln>
        </c:spPr>
        <c:txPr>
          <a:bodyPr rot="0"/>
          <a:lstStyle/>
          <a:p>
            <a:pPr>
              <a:defRPr>
                <a:solidFill>
                  <a:srgbClr val="25303A"/>
                </a:solidFill>
                <a:latin typeface="+mn-lt"/>
              </a:defRPr>
            </a:pPr>
            <a:endParaRPr lang="pt-B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1"/>
        <c:axPos val="l"/>
        <c:majorGridlines>
          <c:spPr>
            <a:ln w="6350" cap="flat">
              <a:solidFill>
                <a:schemeClr val="accent6">
                  <a:lumMod val="20000"/>
                  <a:lumOff val="80000"/>
                </a:schemeClr>
              </a:solidFill>
              <a:prstDash val="solid"/>
              <a:miter lim="800000"/>
            </a:ln>
          </c:spPr>
        </c:majorGridlines>
        <c:numFmt formatCode="General" sourceLinked="0"/>
        <c:majorTickMark val="out"/>
        <c:minorTickMark val="none"/>
        <c:tickLblPos val="nextTo"/>
        <c:crossAx val="2094734552"/>
        <c:crosses val="autoZero"/>
        <c:crossBetween val="between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 sz="1000">
          <a:latin typeface="+mj-lt"/>
        </a:defRPr>
      </a:pPr>
      <a:endParaRPr lang="pt-B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pt-BR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6.8805400000000003E-2"/>
          <c:y val="3.6548200000000003E-2"/>
          <c:w val="0.92619499999999999"/>
          <c:h val="0.8977910000000000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chemeClr val="accent3">
                <a:lumOff val="-4666"/>
              </a:schemeClr>
            </a:solidFill>
            <a:ln w="6350" cap="flat">
              <a:noFill/>
              <a:prstDash val="solid"/>
              <a:miter lim="800000"/>
            </a:ln>
            <a:effectLst/>
          </c:spPr>
          <c:invertIfNegative val="0"/>
          <c:cat>
            <c:strRef>
              <c:f>Sheet1!$B$1:$H$1</c:f>
              <c:strCach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               (Jan a Nov)</c:v>
                </c:pt>
              </c:strCache>
            </c:strRef>
          </c:cat>
          <c:val>
            <c:numRef>
              <c:f>Sheet1!$B$2:$H$2</c:f>
              <c:numCache>
                <c:formatCode>General</c:formatCode>
                <c:ptCount val="7"/>
                <c:pt idx="0">
                  <c:v>1.105</c:v>
                </c:pt>
                <c:pt idx="1">
                  <c:v>1.155</c:v>
                </c:pt>
                <c:pt idx="2">
                  <c:v>1.2090000000000001</c:v>
                </c:pt>
                <c:pt idx="3">
                  <c:v>1.2210000000000001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6A-4913-A3C1-C537FB679783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Region 2</c:v>
                </c:pt>
              </c:strCache>
            </c:strRef>
          </c:tx>
          <c:spPr>
            <a:solidFill>
              <a:schemeClr val="accent2"/>
            </a:solidFill>
            <a:ln w="6350" cap="flat">
              <a:noFill/>
              <a:prstDash val="solid"/>
              <a:miter lim="8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Sheet1!$B$1:$H$1</c:f>
              <c:strCach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               (Jan a Nov)</c:v>
                </c:pt>
              </c:strCache>
            </c:strRef>
          </c:cat>
          <c:val>
            <c:numRef>
              <c:f>Sheet1!$B$3:$H$3</c:f>
              <c:numCache>
                <c:formatCode>General</c:formatCode>
                <c:ptCount val="7"/>
                <c:pt idx="4">
                  <c:v>1.3049999999999999</c:v>
                </c:pt>
                <c:pt idx="5">
                  <c:v>1.3220000000000001</c:v>
                </c:pt>
                <c:pt idx="6">
                  <c:v>1.35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6A-4913-A3C1-C537FB679783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Region 3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</c:spPr>
          <c:invertIfNegative val="0"/>
          <c:cat>
            <c:strRef>
              <c:f>Sheet1!$B$1:$H$1</c:f>
              <c:strCach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               (Jan a Nov)</c:v>
                </c:pt>
              </c:strCache>
            </c:strRef>
          </c:cat>
          <c:val>
            <c:numRef>
              <c:f>Sheet1!$B$4:$H$4</c:f>
              <c:numCache>
                <c:formatCode>General</c:formatCode>
                <c:ptCount val="7"/>
                <c:pt idx="6">
                  <c:v>0.19700000000000001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9D-4467-8DE9-1AFD87679A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miter lim="800000"/>
          </a:ln>
        </c:spPr>
        <c:txPr>
          <a:bodyPr rot="0"/>
          <a:lstStyle/>
          <a:p>
            <a:pPr>
              <a:defRPr sz="800" b="0" i="0" u="none" strike="noStrike">
                <a:solidFill>
                  <a:srgbClr val="000000"/>
                </a:solidFill>
                <a:latin typeface="Helvetica"/>
              </a:defRPr>
            </a:pPr>
            <a:endParaRPr lang="pt-B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1"/>
        <c:axPos val="l"/>
        <c:majorGridlines>
          <c:spPr>
            <a:ln w="6350" cap="flat">
              <a:solidFill>
                <a:schemeClr val="accent6">
                  <a:lumMod val="20000"/>
                  <a:lumOff val="80000"/>
                </a:schemeClr>
              </a:solidFill>
              <a:prstDash val="solid"/>
              <a:miter lim="800000"/>
            </a:ln>
          </c:spPr>
        </c:majorGridlines>
        <c:numFmt formatCode="General" sourceLinked="0"/>
        <c:majorTickMark val="out"/>
        <c:minorTickMark val="none"/>
        <c:tickLblPos val="nextTo"/>
        <c:crossAx val="2094734552"/>
        <c:crosses val="autoZero"/>
        <c:crossBetween val="between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787009197061515"/>
          <c:y val="0"/>
          <c:w val="0.78295400000000004"/>
          <c:h val="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 w="12700" cap="flat">
              <a:noFill/>
              <a:miter lim="4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Sheet1!$A$2:$A$5</c:f>
              <c:strCache>
                <c:ptCount val="4"/>
                <c:pt idx="0">
                  <c:v>Ferro</c:v>
                </c:pt>
                <c:pt idx="1">
                  <c:v>Petróleo e derivados</c:v>
                </c:pt>
                <c:pt idx="2">
                  <c:v>Soja</c:v>
                </c:pt>
                <c:pt idx="3">
                  <c:v>Contêineres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0-472F-4C48-830D-B6B4499116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 w="12700" cap="flat">
              <a:noFill/>
              <a:miter lim="4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Sheet1!$A$2:$A$5</c:f>
              <c:strCache>
                <c:ptCount val="4"/>
                <c:pt idx="0">
                  <c:v>Ferro</c:v>
                </c:pt>
                <c:pt idx="1">
                  <c:v>Petróleo e derivados</c:v>
                </c:pt>
                <c:pt idx="2">
                  <c:v>Soja</c:v>
                </c:pt>
                <c:pt idx="3">
                  <c:v>Contêineres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472F-4C48-830D-B6B44991167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 w="12700" cap="flat">
              <a:noFill/>
              <a:miter lim="400000"/>
            </a:ln>
            <a:effectLst/>
          </c:spPr>
          <c:invertIfNegative val="0"/>
          <c:dLbls>
            <c:dLbl>
              <c:idx val="0"/>
              <c:layout>
                <c:manualLayout>
                  <c:x val="-8.0596705897122894E-2"/>
                  <c:y val="1.0183895696540276E-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72F-4C48-830D-B6B44991167B}"/>
                </c:ext>
              </c:extLst>
            </c:dLbl>
            <c:dLbl>
              <c:idx val="1"/>
              <c:layout>
                <c:manualLayout>
                  <c:x val="-0.15534415303193805"/>
                  <c:y val="1.0183895697133057E-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72F-4C48-830D-B6B44991167B}"/>
                </c:ext>
              </c:extLst>
            </c:dLbl>
            <c:dLbl>
              <c:idx val="2"/>
              <c:layout>
                <c:manualLayout>
                  <c:x val="-0.13266546132804422"/>
                  <c:y val="5.0919478494556994E-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72F-4C48-830D-B6B4499116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vertOverflow="overflow" horzOverflow="overflow" wrap="square" lIns="38100" tIns="19050" rIns="38100" bIns="19050" anchor="ctr">
                <a:spAutoFit/>
              </a:bodyPr>
              <a:lstStyle/>
              <a:p>
                <a:pPr>
                  <a:defRPr sz="1200">
                    <a:latin typeface="+mj-lt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Sheet1!$A$2:$A$5</c:f>
              <c:strCache>
                <c:ptCount val="4"/>
                <c:pt idx="0">
                  <c:v>Ferro</c:v>
                </c:pt>
                <c:pt idx="1">
                  <c:v>Petróleo e derivados</c:v>
                </c:pt>
                <c:pt idx="2">
                  <c:v>Soja</c:v>
                </c:pt>
                <c:pt idx="3">
                  <c:v>Contêineres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386</c:v>
                </c:pt>
                <c:pt idx="1">
                  <c:v>203</c:v>
                </c:pt>
                <c:pt idx="2">
                  <c:v>136</c:v>
                </c:pt>
                <c:pt idx="3">
                  <c:v>13.9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72F-4C48-830D-B6B4499116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6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D9D9D9"/>
            </a:solidFill>
            <a:prstDash val="solid"/>
            <a:round/>
          </a:ln>
        </c:spPr>
        <c:txPr>
          <a:bodyPr rot="0"/>
          <a:lstStyle/>
          <a:p>
            <a:pPr>
              <a:defRPr sz="1000" b="0" i="0" u="none" strike="noStrike">
                <a:solidFill>
                  <a:srgbClr val="595959"/>
                </a:solidFill>
                <a:latin typeface="Helvetica"/>
              </a:defRPr>
            </a:pPr>
            <a:endParaRPr lang="pt-B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  <c:max val="350"/>
        </c:scaling>
        <c:delete val="1"/>
        <c:axPos val="t"/>
        <c:majorGridlines>
          <c:spPr>
            <a:ln w="6350" cap="flat">
              <a:solidFill>
                <a:schemeClr val="accent6">
                  <a:lumMod val="20000"/>
                  <a:lumOff val="80000"/>
                </a:schemeClr>
              </a:solidFill>
              <a:prstDash val="solid"/>
              <a:round/>
            </a:ln>
          </c:spPr>
        </c:majorGridlines>
        <c:numFmt formatCode="0" sourceLinked="0"/>
        <c:majorTickMark val="none"/>
        <c:minorTickMark val="none"/>
        <c:tickLblPos val="high"/>
        <c:crossAx val="2094734552"/>
        <c:crosses val="autoZero"/>
        <c:crossBetween val="between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805400000000003E-2"/>
          <c:y val="3.6548200000000003E-2"/>
          <c:w val="0.92619499999999999"/>
          <c:h val="0.8977910000000000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chemeClr val="tx2"/>
            </a:solidFill>
            <a:ln w="6350" cap="flat">
              <a:noFill/>
              <a:prstDash val="solid"/>
              <a:miter lim="800000"/>
            </a:ln>
            <a:effectLst/>
          </c:spPr>
          <c:invertIfNegative val="0"/>
          <c:cat>
            <c:numRef>
              <c:f>Sheet1!$B$1:$H$1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Sheet1!$B$2:$H$2</c:f>
              <c:numCache>
                <c:formatCode>General</c:formatCode>
                <c:ptCount val="7"/>
                <c:pt idx="0">
                  <c:v>0.17799999999999999</c:v>
                </c:pt>
                <c:pt idx="1">
                  <c:v>0.33800000000000002</c:v>
                </c:pt>
                <c:pt idx="2">
                  <c:v>0.64500000000000002</c:v>
                </c:pt>
                <c:pt idx="3">
                  <c:v>0.26300000000000001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A8-403A-B95A-B047DA07F468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Region 2</c:v>
                </c:pt>
              </c:strCache>
            </c:strRef>
          </c:tx>
          <c:spPr>
            <a:solidFill>
              <a:schemeClr val="accent2"/>
            </a:solidFill>
            <a:ln w="6350" cap="flat">
              <a:noFill/>
              <a:prstDash val="solid"/>
              <a:miter lim="800000"/>
            </a:ln>
            <a:effectLst/>
          </c:spPr>
          <c:invertIfNegative val="0"/>
          <c:dLbls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EA8-403A-B95A-B047DA07F468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EA8-403A-B95A-B047DA07F468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Sheet1!$B$1:$H$1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Sheet1!$B$3:$H$3</c:f>
              <c:numCache>
                <c:formatCode>General</c:formatCode>
                <c:ptCount val="7"/>
                <c:pt idx="4">
                  <c:v>0.41</c:v>
                </c:pt>
                <c:pt idx="5">
                  <c:v>1.4</c:v>
                </c:pt>
                <c:pt idx="6">
                  <c:v>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EA8-403A-B95A-B047DA07F468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Region 3</c:v>
                </c:pt>
              </c:strCache>
            </c:strRef>
          </c:tx>
          <c:spPr>
            <a:ln>
              <a:noFill/>
            </a:ln>
          </c:spPr>
          <c:invertIfNegative val="0"/>
          <c:cat>
            <c:numRef>
              <c:f>Sheet1!$B$1:$H$1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Sheet1!$B$4:$H$4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4-0EA8-403A-B95A-B047DA07F4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miter lim="800000"/>
          </a:ln>
        </c:spPr>
        <c:txPr>
          <a:bodyPr rot="0"/>
          <a:lstStyle/>
          <a:p>
            <a:pPr>
              <a:defRPr sz="800" b="0" i="0" u="none" strike="noStrike">
                <a:solidFill>
                  <a:srgbClr val="000000"/>
                </a:solidFill>
                <a:latin typeface="Helvetica"/>
              </a:defRPr>
            </a:pPr>
            <a:endParaRPr lang="pt-B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1"/>
        <c:axPos val="l"/>
        <c:majorGridlines>
          <c:spPr>
            <a:ln w="6350" cap="flat">
              <a:solidFill>
                <a:schemeClr val="accent6">
                  <a:lumMod val="20000"/>
                  <a:lumOff val="80000"/>
                </a:schemeClr>
              </a:solidFill>
              <a:prstDash val="solid"/>
              <a:miter lim="800000"/>
            </a:ln>
          </c:spPr>
        </c:majorGridlines>
        <c:numFmt formatCode="General" sourceLinked="0"/>
        <c:majorTickMark val="out"/>
        <c:minorTickMark val="none"/>
        <c:tickLblPos val="nextTo"/>
        <c:crossAx val="2094734552"/>
        <c:crosses val="autoZero"/>
        <c:crossBetween val="between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3.6548120257400202E-2"/>
          <c:w val="0.92619499999999999"/>
          <c:h val="0.8977910000000000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chemeClr val="tx2"/>
            </a:solidFill>
            <a:ln w="6350" cap="flat">
              <a:noFill/>
              <a:prstDash val="solid"/>
              <a:miter lim="800000"/>
            </a:ln>
            <a:effectLst/>
          </c:spPr>
          <c:invertIfNegative val="0"/>
          <c:cat>
            <c:numRef>
              <c:f>Sheet1!$B$1:$H$1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Sheet1!$B$2:$H$2</c:f>
              <c:numCache>
                <c:formatCode>General</c:formatCode>
                <c:ptCount val="7"/>
                <c:pt idx="0">
                  <c:v>1.1000000000000001</c:v>
                </c:pt>
                <c:pt idx="1">
                  <c:v>1</c:v>
                </c:pt>
                <c:pt idx="2">
                  <c:v>1.8</c:v>
                </c:pt>
                <c:pt idx="3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B2-4681-B7F3-052EA7317964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Region 2</c:v>
                </c:pt>
              </c:strCache>
            </c:strRef>
          </c:tx>
          <c:spPr>
            <a:solidFill>
              <a:schemeClr val="accent2"/>
            </a:solidFill>
            <a:ln w="6350" cap="flat">
              <a:noFill/>
              <a:prstDash val="solid"/>
              <a:miter lim="800000"/>
            </a:ln>
            <a:effectLst/>
          </c:spPr>
          <c:invertIfNegative val="0"/>
          <c:cat>
            <c:numRef>
              <c:f>Sheet1!$B$1:$H$1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Sheet1!$B$3:$H$3</c:f>
              <c:numCache>
                <c:formatCode>General</c:formatCode>
                <c:ptCount val="7"/>
                <c:pt idx="4">
                  <c:v>10.199999999999999</c:v>
                </c:pt>
                <c:pt idx="5">
                  <c:v>10.6</c:v>
                </c:pt>
                <c:pt idx="6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B2-4681-B7F3-052EA7317964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Region 3</c:v>
                </c:pt>
              </c:strCache>
            </c:strRef>
          </c:tx>
          <c:spPr>
            <a:ln>
              <a:noFill/>
            </a:ln>
          </c:spPr>
          <c:invertIfNegative val="0"/>
          <c:cat>
            <c:numRef>
              <c:f>Sheet1!$B$1:$H$1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Sheet1!$B$4:$H$4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D0B2-4681-B7F3-052EA73179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miter lim="800000"/>
          </a:ln>
        </c:spPr>
        <c:txPr>
          <a:bodyPr rot="0"/>
          <a:lstStyle/>
          <a:p>
            <a:pPr>
              <a:defRPr sz="800" b="0" i="0" u="none" strike="noStrike">
                <a:solidFill>
                  <a:srgbClr val="000000"/>
                </a:solidFill>
                <a:latin typeface="Helvetica"/>
              </a:defRPr>
            </a:pPr>
            <a:endParaRPr lang="pt-B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1"/>
        <c:axPos val="l"/>
        <c:majorGridlines>
          <c:spPr>
            <a:ln w="6350" cap="flat">
              <a:solidFill>
                <a:schemeClr val="accent6">
                  <a:lumMod val="20000"/>
                  <a:lumOff val="80000"/>
                </a:schemeClr>
              </a:solidFill>
              <a:prstDash val="solid"/>
              <a:miter lim="800000"/>
            </a:ln>
          </c:spPr>
        </c:majorGridlines>
        <c:numFmt formatCode="General" sourceLinked="0"/>
        <c:majorTickMark val="out"/>
        <c:minorTickMark val="none"/>
        <c:tickLblPos val="nextTo"/>
        <c:crossAx val="2094734552"/>
        <c:crosses val="autoZero"/>
        <c:crossBetween val="between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3.6548120257400202E-2"/>
          <c:w val="0.92619499999999999"/>
          <c:h val="0.8977910000000000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FFC000"/>
            </a:solidFill>
            <a:ln w="6350" cap="flat">
              <a:noFill/>
              <a:prstDash val="solid"/>
              <a:miter lim="800000"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lt1"/>
              </a:solidFill>
              <a:ln w="25400" cap="flat" cmpd="sng" algn="ctr">
                <a:noFill/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1-F781-418E-A614-EB1E72F6311A}"/>
              </c:ext>
            </c:extLst>
          </c:dPt>
          <c:dPt>
            <c:idx val="5"/>
            <c:invertIfNegative val="0"/>
            <c:bubble3D val="0"/>
            <c:spPr>
              <a:solidFill>
                <a:schemeClr val="lt1"/>
              </a:solidFill>
              <a:ln w="25400" cap="flat" cmpd="sng" algn="ctr">
                <a:noFill/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3-F781-418E-A614-EB1E72F6311A}"/>
              </c:ext>
            </c:extLst>
          </c:dPt>
          <c:dPt>
            <c:idx val="6"/>
            <c:invertIfNegative val="0"/>
            <c:bubble3D val="0"/>
            <c:spPr>
              <a:solidFill>
                <a:schemeClr val="lt1"/>
              </a:solidFill>
              <a:ln w="25400" cap="flat" cmpd="sng" algn="ctr">
                <a:noFill/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5-F781-418E-A614-EB1E72F6311A}"/>
              </c:ext>
            </c:extLst>
          </c:dPt>
          <c:cat>
            <c:strRef>
              <c:f>Sheet1!$B$1:$H$1</c:f>
              <c:strCach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             (Jan a Nov)</c:v>
                </c:pt>
              </c:strCache>
            </c:strRef>
          </c:cat>
          <c:val>
            <c:numRef>
              <c:f>Sheet1!$B$2:$H$2</c:f>
              <c:numCache>
                <c:formatCode>General</c:formatCode>
                <c:ptCount val="7"/>
                <c:pt idx="0">
                  <c:v>111</c:v>
                </c:pt>
                <c:pt idx="1">
                  <c:v>112</c:v>
                </c:pt>
                <c:pt idx="2">
                  <c:v>111</c:v>
                </c:pt>
                <c:pt idx="3">
                  <c:v>121</c:v>
                </c:pt>
                <c:pt idx="4">
                  <c:v>131</c:v>
                </c:pt>
                <c:pt idx="5">
                  <c:v>129</c:v>
                </c:pt>
                <c:pt idx="6">
                  <c:v>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781-418E-A614-EB1E72F6311A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Region 2</c:v>
                </c:pt>
              </c:strCache>
            </c:strRef>
          </c:tx>
          <c:spPr>
            <a:solidFill>
              <a:srgbClr val="25303A"/>
            </a:solidFill>
            <a:ln w="6350" cap="flat">
              <a:noFill/>
              <a:prstDash val="solid"/>
              <a:miter lim="800000"/>
            </a:ln>
            <a:effectLst/>
          </c:spPr>
          <c:invertIfNegative val="0"/>
          <c:cat>
            <c:strRef>
              <c:f>Sheet1!$B$1:$H$1</c:f>
              <c:strCach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             (Jan a Nov)</c:v>
                </c:pt>
              </c:strCache>
            </c:strRef>
          </c:cat>
          <c:val>
            <c:numRef>
              <c:f>Sheet1!$B$3:$H$3</c:f>
              <c:numCache>
                <c:formatCode>General</c:formatCode>
                <c:ptCount val="7"/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781-418E-A614-EB1E72F6311A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Region 3</c:v>
                </c:pt>
              </c:strCache>
            </c:strRef>
          </c:tx>
          <c:spPr>
            <a:ln>
              <a:noFill/>
            </a:ln>
          </c:spPr>
          <c:invertIfNegative val="0"/>
          <c:cat>
            <c:strRef>
              <c:f>Sheet1!$B$1:$H$1</c:f>
              <c:strCach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             (Jan a Nov)</c:v>
                </c:pt>
              </c:strCache>
            </c:strRef>
          </c:cat>
          <c:val>
            <c:numRef>
              <c:f>Sheet1!$B$4:$H$4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8-F781-418E-A614-EB1E72F631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miter lim="800000"/>
          </a:ln>
        </c:spPr>
        <c:txPr>
          <a:bodyPr rot="0"/>
          <a:lstStyle/>
          <a:p>
            <a:pPr>
              <a:defRPr sz="800" b="0" i="0" u="none" strike="noStrike">
                <a:solidFill>
                  <a:srgbClr val="000000"/>
                </a:solidFill>
                <a:latin typeface="Helvetica"/>
              </a:defRPr>
            </a:pPr>
            <a:endParaRPr lang="pt-B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1"/>
        <c:axPos val="l"/>
        <c:majorGridlines>
          <c:spPr>
            <a:ln w="6350" cap="flat">
              <a:solidFill>
                <a:schemeClr val="accent6">
                  <a:lumMod val="20000"/>
                  <a:lumOff val="80000"/>
                </a:schemeClr>
              </a:solidFill>
              <a:prstDash val="solid"/>
              <a:miter lim="800000"/>
            </a:ln>
          </c:spPr>
        </c:majorGridlines>
        <c:numFmt formatCode="General" sourceLinked="0"/>
        <c:majorTickMark val="out"/>
        <c:minorTickMark val="none"/>
        <c:tickLblPos val="nextTo"/>
        <c:crossAx val="2094734552"/>
        <c:crosses val="autoZero"/>
        <c:crossBetween val="between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8859252580720147"/>
          <c:h val="0.6945462243007378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Sheet1!$B$1:$H$1</c:f>
              <c:strCach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 (Jan a Nov)</c:v>
                </c:pt>
              </c:strCache>
            </c:strRef>
          </c:cat>
          <c:val>
            <c:numRef>
              <c:f>Sheet1!$B$2:$H$2</c:f>
              <c:numCache>
                <c:formatCode>General</c:formatCode>
                <c:ptCount val="7"/>
                <c:pt idx="0">
                  <c:v>172</c:v>
                </c:pt>
                <c:pt idx="1">
                  <c:v>195</c:v>
                </c:pt>
                <c:pt idx="2">
                  <c:v>200</c:v>
                </c:pt>
                <c:pt idx="3">
                  <c:v>206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BE-40F8-8052-4D297292F104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Region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9BE-40F8-8052-4D297292F104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9BE-40F8-8052-4D297292F1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FFFFFF"/>
                    </a:solidFill>
                    <a:latin typeface="Gilroy-Bold" panose="00000800000000000000" pitchFamily="2" charset="0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shade val="95000"/>
                          <a:satMod val="104999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Sheet1!$B$1:$H$1</c:f>
              <c:strCach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 (Jan a Nov)</c:v>
                </c:pt>
              </c:strCache>
            </c:strRef>
          </c:cat>
          <c:val>
            <c:numRef>
              <c:f>Sheet1!$B$3:$H$3</c:f>
              <c:numCache>
                <c:formatCode>General</c:formatCode>
                <c:ptCount val="7"/>
                <c:pt idx="4">
                  <c:v>213</c:v>
                </c:pt>
                <c:pt idx="5">
                  <c:v>214</c:v>
                </c:pt>
                <c:pt idx="6">
                  <c:v>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9BE-40F8-8052-4D297292F104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Region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Sheet1!$B$1:$H$1</c:f>
              <c:strCach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 (Jan a Nov)</c:v>
                </c:pt>
              </c:strCache>
            </c:strRef>
          </c:cat>
          <c:val>
            <c:numRef>
              <c:f>Sheet1!$B$4:$H$4</c:f>
              <c:numCache>
                <c:formatCode>General</c:formatCode>
                <c:ptCount val="7"/>
                <c:pt idx="6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9BE-40F8-8052-4D297292F1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noFill/>
          <a:ln w="12700" cap="flat" cmpd="sng" algn="ctr">
            <a:solidFill>
              <a:srgbClr val="888888"/>
            </a:solidFill>
            <a:prstDash val="solid"/>
            <a:miter lim="800000"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700" b="0" i="0" u="none" strike="noStrike" kern="1200" baseline="0">
                <a:solidFill>
                  <a:srgbClr val="000000"/>
                </a:solidFill>
                <a:latin typeface="Helvetica"/>
                <a:ea typeface="+mn-ea"/>
                <a:cs typeface="+mn-cs"/>
              </a:defRPr>
            </a:pPr>
            <a:endParaRPr lang="pt-B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1"/>
        <c:axPos val="l"/>
        <c:majorGridlines>
          <c:spPr>
            <a:ln w="6350" cap="flat" cmpd="sng" algn="ctr">
              <a:solidFill>
                <a:schemeClr val="accent6">
                  <a:lumMod val="20000"/>
                  <a:lumOff val="80000"/>
                </a:schemeClr>
              </a:solidFill>
              <a:prstDash val="solid"/>
              <a:miter lim="800000"/>
            </a:ln>
            <a:effectLst/>
          </c:spPr>
        </c:majorGridlines>
        <c:numFmt formatCode="General" sourceLinked="0"/>
        <c:majorTickMark val="out"/>
        <c:minorTickMark val="none"/>
        <c:tickLblPos val="nextTo"/>
        <c:crossAx val="2094734552"/>
        <c:crosses val="autoZero"/>
        <c:crossBetween val="between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3.6548288772465701E-2"/>
          <c:w val="0.92619499999999999"/>
          <c:h val="0.8977910000000000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chemeClr val="tx2"/>
            </a:solidFill>
            <a:ln w="6350" cap="flat">
              <a:noFill/>
              <a:prstDash val="solid"/>
              <a:miter lim="800000"/>
            </a:ln>
            <a:effectLst/>
          </c:spPr>
          <c:invertIfNegative val="0"/>
          <c:cat>
            <c:strRef>
              <c:f>Sheet1!$B$1:$H$1</c:f>
              <c:strCach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2025(Jan a Out)</c:v>
                </c:pt>
              </c:strCache>
            </c:strRef>
          </c:cat>
          <c:val>
            <c:numRef>
              <c:f>Sheet1!$B$2:$H$2</c:f>
              <c:numCache>
                <c:formatCode>General</c:formatCode>
                <c:ptCount val="7"/>
                <c:pt idx="0">
                  <c:v>1.6</c:v>
                </c:pt>
                <c:pt idx="1">
                  <c:v>1.6</c:v>
                </c:pt>
                <c:pt idx="2">
                  <c:v>1.8</c:v>
                </c:pt>
                <c:pt idx="3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55-4E18-BB24-32AD19A9A52F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Region 2</c:v>
                </c:pt>
              </c:strCache>
            </c:strRef>
          </c:tx>
          <c:spPr>
            <a:solidFill>
              <a:schemeClr val="accent2"/>
            </a:solidFill>
            <a:ln w="6350" cap="flat">
              <a:noFill/>
              <a:prstDash val="solid"/>
              <a:miter lim="800000"/>
            </a:ln>
            <a:effectLst/>
          </c:spPr>
          <c:invertIfNegative val="0"/>
          <c:cat>
            <c:strRef>
              <c:f>Sheet1!$B$1:$H$1</c:f>
              <c:strCach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2025(Jan a Out)</c:v>
                </c:pt>
              </c:strCache>
            </c:strRef>
          </c:cat>
          <c:val>
            <c:numRef>
              <c:f>Sheet1!$B$3:$H$3</c:f>
              <c:numCache>
                <c:formatCode>General</c:formatCode>
                <c:ptCount val="7"/>
                <c:pt idx="4">
                  <c:v>1.8</c:v>
                </c:pt>
                <c:pt idx="5">
                  <c:v>2.2000000000000002</c:v>
                </c:pt>
                <c:pt idx="6">
                  <c:v>2.2000000000000002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55-4E18-BB24-32AD19A9A52F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Region 3</c:v>
                </c:pt>
              </c:strCache>
            </c:strRef>
          </c:tx>
          <c:invertIfNegative val="0"/>
          <c:cat>
            <c:strRef>
              <c:f>Sheet1!$B$1:$H$1</c:f>
              <c:strCach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2025(Jan a Out)</c:v>
                </c:pt>
              </c:strCache>
            </c:strRef>
          </c:cat>
          <c:val>
            <c:numRef>
              <c:f>Sheet1!$B$4:$H$4</c:f>
              <c:numCache>
                <c:formatCode>General</c:formatCode>
                <c:ptCount val="7"/>
                <c:pt idx="6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355-4E18-BB24-32AD19A9A5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miter lim="800000"/>
          </a:ln>
        </c:spPr>
        <c:txPr>
          <a:bodyPr rot="0"/>
          <a:lstStyle/>
          <a:p>
            <a:pPr>
              <a:defRPr sz="700" b="0" i="0" u="none" strike="noStrike">
                <a:solidFill>
                  <a:srgbClr val="000000"/>
                </a:solidFill>
                <a:latin typeface="Helvetica"/>
              </a:defRPr>
            </a:pPr>
            <a:endParaRPr lang="pt-B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1"/>
        <c:axPos val="l"/>
        <c:majorGridlines>
          <c:spPr>
            <a:ln w="6350" cap="flat">
              <a:solidFill>
                <a:schemeClr val="accent6">
                  <a:lumMod val="20000"/>
                  <a:lumOff val="80000"/>
                </a:schemeClr>
              </a:solidFill>
              <a:prstDash val="solid"/>
              <a:miter lim="800000"/>
            </a:ln>
          </c:spPr>
        </c:majorGridlines>
        <c:numFmt formatCode="General" sourceLinked="0"/>
        <c:majorTickMark val="out"/>
        <c:minorTickMark val="none"/>
        <c:tickLblPos val="nextTo"/>
        <c:crossAx val="2094734552"/>
        <c:crosses val="autoZero"/>
        <c:crossBetween val="between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3.6548120257400202E-2"/>
          <c:w val="0.92619499999999999"/>
          <c:h val="0.8977910000000000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FFC000"/>
            </a:solidFill>
            <a:ln w="6350" cap="flat">
              <a:noFill/>
              <a:prstDash val="solid"/>
              <a:miter lim="800000"/>
            </a:ln>
            <a:effectLst/>
          </c:spPr>
          <c:invertIfNegative val="0"/>
          <c:cat>
            <c:numRef>
              <c:f>Sheet1!$C$1:$J$1</c:f>
              <c:numCache>
                <c:formatCode>General</c:formatCode>
                <c:ptCount val="8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</c:numCache>
            </c:numRef>
          </c:cat>
          <c:val>
            <c:numRef>
              <c:f>Sheet1!$C$2:$J$2</c:f>
              <c:numCache>
                <c:formatCode>General</c:formatCode>
                <c:ptCount val="8"/>
                <c:pt idx="0">
                  <c:v>153</c:v>
                </c:pt>
                <c:pt idx="1">
                  <c:v>148</c:v>
                </c:pt>
                <c:pt idx="2">
                  <c:v>182</c:v>
                </c:pt>
                <c:pt idx="3">
                  <c:v>233</c:v>
                </c:pt>
                <c:pt idx="4">
                  <c:v>379</c:v>
                </c:pt>
                <c:pt idx="5">
                  <c:v>389</c:v>
                </c:pt>
                <c:pt idx="6">
                  <c:v>529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D6-4E8D-A979-75F8E6CAD329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Region 2</c:v>
                </c:pt>
              </c:strCache>
            </c:strRef>
          </c:tx>
          <c:spPr>
            <a:solidFill>
              <a:schemeClr val="accent2"/>
            </a:solidFill>
            <a:ln w="6350" cap="flat">
              <a:noFill/>
              <a:prstDash val="solid"/>
              <a:miter lim="800000"/>
            </a:ln>
            <a:effectLst/>
          </c:spPr>
          <c:invertIfNegative val="0"/>
          <c:cat>
            <c:numRef>
              <c:f>Sheet1!$C$1:$J$1</c:f>
              <c:numCache>
                <c:formatCode>General</c:formatCode>
                <c:ptCount val="8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</c:numCache>
            </c:numRef>
          </c:cat>
          <c:val>
            <c:numRef>
              <c:f>Sheet1!$C$3:$J$3</c:f>
              <c:numCache>
                <c:formatCode>General</c:formatCode>
                <c:ptCount val="8"/>
                <c:pt idx="7">
                  <c:v>556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D6-4E8D-A979-75F8E6CAD3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miter lim="800000"/>
          </a:ln>
        </c:spPr>
        <c:txPr>
          <a:bodyPr rot="0"/>
          <a:lstStyle/>
          <a:p>
            <a:pPr>
              <a:defRPr sz="800" b="0" i="0" u="none" strike="noStrike">
                <a:solidFill>
                  <a:srgbClr val="000000"/>
                </a:solidFill>
                <a:latin typeface="Helvetica"/>
              </a:defRPr>
            </a:pPr>
            <a:endParaRPr lang="pt-B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1"/>
        <c:axPos val="l"/>
        <c:majorGridlines>
          <c:spPr>
            <a:ln w="6350" cap="flat">
              <a:solidFill>
                <a:schemeClr val="accent6">
                  <a:lumMod val="20000"/>
                  <a:lumOff val="80000"/>
                </a:schemeClr>
              </a:solidFill>
              <a:prstDash val="solid"/>
              <a:miter lim="800000"/>
            </a:ln>
          </c:spPr>
        </c:majorGridlines>
        <c:numFmt formatCode="General" sourceLinked="0"/>
        <c:majorTickMark val="out"/>
        <c:minorTickMark val="none"/>
        <c:tickLblPos val="nextTo"/>
        <c:crossAx val="2094734552"/>
        <c:crosses val="autoZero"/>
        <c:crossBetween val="between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3.6548120257400202E-2"/>
          <c:w val="0.92619499999999999"/>
          <c:h val="0.8977910000000000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00822D"/>
            </a:solidFill>
            <a:ln w="6350" cap="flat">
              <a:noFill/>
              <a:prstDash val="solid"/>
              <a:miter lim="800000"/>
            </a:ln>
            <a:effectLst/>
          </c:spPr>
          <c:invertIfNegative val="0"/>
          <c:cat>
            <c:numRef>
              <c:f>Sheet1!$C$1:$I$1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Sheet1!$C$2:$I$2</c:f>
              <c:numCache>
                <c:formatCode>General</c:formatCode>
                <c:ptCount val="7"/>
                <c:pt idx="4">
                  <c:v>13.8</c:v>
                </c:pt>
                <c:pt idx="5">
                  <c:v>30.9</c:v>
                </c:pt>
                <c:pt idx="6">
                  <c:v>31.8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FC-4B64-812A-00F446667DFF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chemeClr val="tx2"/>
            </a:solidFill>
            <a:ln w="6350" cap="flat">
              <a:noFill/>
              <a:prstDash val="solid"/>
              <a:miter lim="800000"/>
            </a:ln>
            <a:effectLst/>
          </c:spPr>
          <c:invertIfNegative val="0"/>
          <c:cat>
            <c:numRef>
              <c:f>Sheet1!$C$1:$I$1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Sheet1!$C$3:$I$3</c:f>
              <c:numCache>
                <c:formatCode>General</c:formatCode>
                <c:ptCount val="7"/>
                <c:pt idx="0">
                  <c:v>5.2</c:v>
                </c:pt>
                <c:pt idx="1">
                  <c:v>8.5</c:v>
                </c:pt>
                <c:pt idx="2">
                  <c:v>3.4</c:v>
                </c:pt>
                <c:pt idx="3">
                  <c:v>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FC-4B64-812A-00F446667D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miter lim="800000"/>
          </a:ln>
        </c:spPr>
        <c:txPr>
          <a:bodyPr rot="0"/>
          <a:lstStyle/>
          <a:p>
            <a:pPr>
              <a:defRPr sz="800" b="0" i="0" u="none" strike="noStrike">
                <a:solidFill>
                  <a:srgbClr val="000000"/>
                </a:solidFill>
                <a:latin typeface="Helvetica"/>
              </a:defRPr>
            </a:pPr>
            <a:endParaRPr lang="pt-B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1"/>
        <c:axPos val="l"/>
        <c:majorGridlines>
          <c:spPr>
            <a:ln w="6350" cap="flat">
              <a:solidFill>
                <a:schemeClr val="accent6">
                  <a:lumMod val="20000"/>
                  <a:lumOff val="80000"/>
                </a:schemeClr>
              </a:solidFill>
              <a:prstDash val="solid"/>
              <a:miter lim="800000"/>
            </a:ln>
          </c:spPr>
        </c:majorGridlines>
        <c:numFmt formatCode="General" sourceLinked="0"/>
        <c:majorTickMark val="out"/>
        <c:minorTickMark val="none"/>
        <c:tickLblPos val="nextTo"/>
        <c:crossAx val="2094734552"/>
        <c:crosses val="autoZero"/>
        <c:crossBetween val="between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1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"/>
          <c:y val="4.0099154272382621E-2"/>
          <c:w val="1"/>
          <c:h val="0.886039466523377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'Planilha1 (3)'!$B$1</c:f>
              <c:strCache>
                <c:ptCount val="1"/>
                <c:pt idx="0">
                  <c:v>TEU</c:v>
                </c:pt>
              </c:strCache>
            </c:strRef>
          </c:tx>
          <c:spPr>
            <a:solidFill>
              <a:srgbClr val="FFC000">
                <a:alpha val="20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B80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CB4-4B82-8D58-4F7638C29850}"/>
              </c:ext>
            </c:extLst>
          </c:dPt>
          <c:dPt>
            <c:idx val="1"/>
            <c:invertIfNegative val="0"/>
            <c:bubble3D val="0"/>
            <c:spPr>
              <a:solidFill>
                <a:srgbClr val="FFB80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CB4-4B82-8D58-4F7638C29850}"/>
              </c:ext>
            </c:extLst>
          </c:dPt>
          <c:dPt>
            <c:idx val="2"/>
            <c:invertIfNegative val="0"/>
            <c:bubble3D val="0"/>
            <c:spPr>
              <a:solidFill>
                <a:srgbClr val="FFB80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CB4-4B82-8D58-4F7638C29850}"/>
              </c:ext>
            </c:extLst>
          </c:dPt>
          <c:dPt>
            <c:idx val="3"/>
            <c:invertIfNegative val="0"/>
            <c:bubble3D val="0"/>
            <c:spPr>
              <a:solidFill>
                <a:srgbClr val="FFB80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CB4-4B82-8D58-4F7638C29850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3CB4-4B82-8D58-4F7638C29850}"/>
              </c:ext>
            </c:extLst>
          </c:dPt>
          <c:cat>
            <c:numRef>
              <c:f>'Planilha1 (3)'!$A$2:$A$8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'Planilha1 (3)'!$B$2:$B$8</c:f>
              <c:numCache>
                <c:formatCode>General</c:formatCode>
                <c:ptCount val="7"/>
                <c:pt idx="0">
                  <c:v>0.3</c:v>
                </c:pt>
                <c:pt idx="1">
                  <c:v>0.2</c:v>
                </c:pt>
                <c:pt idx="2">
                  <c:v>0.6</c:v>
                </c:pt>
                <c:pt idx="3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3CB4-4B82-8D58-4F7638C29850}"/>
            </c:ext>
          </c:extLst>
        </c:ser>
        <c:ser>
          <c:idx val="1"/>
          <c:order val="1"/>
          <c:tx>
            <c:strRef>
              <c:f>'Planilha1 (3)'!$C$1</c:f>
              <c:strCache>
                <c:ptCount val="1"/>
                <c:pt idx="0">
                  <c:v>Projeção p/ 2025</c:v>
                </c:pt>
              </c:strCache>
            </c:strRef>
          </c:tx>
          <c:spPr>
            <a:solidFill>
              <a:srgbClr val="00822D"/>
            </a:solidFill>
            <a:ln>
              <a:noFill/>
            </a:ln>
            <a:effectLst/>
          </c:spPr>
          <c:invertIfNegative val="0"/>
          <c:cat>
            <c:numRef>
              <c:f>'Planilha1 (3)'!$A$2:$A$8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'Planilha1 (3)'!$C$2:$C$8</c:f>
              <c:numCache>
                <c:formatCode>General</c:formatCode>
                <c:ptCount val="7"/>
                <c:pt idx="4">
                  <c:v>1</c:v>
                </c:pt>
                <c:pt idx="5">
                  <c:v>5.5</c:v>
                </c:pt>
                <c:pt idx="6">
                  <c:v>7.3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CB4-4B82-8D58-4F7638C298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65043792"/>
        <c:axId val="1465039472"/>
      </c:barChart>
      <c:catAx>
        <c:axId val="14650437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pPr>
            <a:endParaRPr lang="pt-BR"/>
          </a:p>
        </c:txPr>
        <c:crossAx val="1465039472"/>
        <c:crosses val="autoZero"/>
        <c:auto val="1"/>
        <c:lblAlgn val="ctr"/>
        <c:lblOffset val="100"/>
        <c:noMultiLvlLbl val="0"/>
      </c:catAx>
      <c:valAx>
        <c:axId val="1465039472"/>
        <c:scaling>
          <c:orientation val="minMax"/>
          <c:max val="8"/>
          <c:min val="0"/>
        </c:scaling>
        <c:delete val="1"/>
        <c:axPos val="l"/>
        <c:majorGridlines>
          <c:spPr>
            <a:ln w="6350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465043792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683294243806147E-2"/>
          <c:y val="7.1673228745085665E-2"/>
          <c:w val="0.87293536192174204"/>
          <c:h val="0.579676826654757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Valor Total dos Projetos Enquadrados (R$ bilhões)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2.3388177073914375E-3"/>
                  <c:y val="-2.6269851961999209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C16-48F4-9734-B471813BC3B6}"/>
                </c:ext>
              </c:extLst>
            </c:dLbl>
            <c:dLbl>
              <c:idx val="3"/>
              <c:layout>
                <c:manualLayout>
                  <c:x val="-6.0293615543303668E-3"/>
                  <c:y val="3.429524600825270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9A3-4196-9672-1B81BE2D4C5E}"/>
                </c:ext>
              </c:extLst>
            </c:dLbl>
            <c:dLbl>
              <c:idx val="4"/>
              <c:layout>
                <c:manualLayout>
                  <c:x val="0"/>
                  <c:y val="-4.903845782567703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A3-4196-9672-1B81BE2D4C5E}"/>
                </c:ext>
              </c:extLst>
            </c:dLbl>
            <c:dLbl>
              <c:idx val="6"/>
              <c:layout>
                <c:manualLayout>
                  <c:x val="-3.2392861430193347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9A3-4196-9672-1B81BE2D4C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822D"/>
                    </a:solidFill>
                    <a:latin typeface="+mj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Planilha1!$A$2:$A$8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Planilha1!$B$2:$B$8</c:f>
              <c:numCache>
                <c:formatCode>General</c:formatCode>
                <c:ptCount val="7"/>
                <c:pt idx="0">
                  <c:v>1.4</c:v>
                </c:pt>
                <c:pt idx="1">
                  <c:v>2.7</c:v>
                </c:pt>
                <c:pt idx="2">
                  <c:v>9.1999999999999993</c:v>
                </c:pt>
                <c:pt idx="3">
                  <c:v>3.6</c:v>
                </c:pt>
                <c:pt idx="4">
                  <c:v>8.6999999999999993</c:v>
                </c:pt>
                <c:pt idx="5">
                  <c:v>10.6</c:v>
                </c:pt>
                <c:pt idx="6">
                  <c:v>13.4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9A3-4196-9672-1B81BE2D4C5E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Valor Total Previsto para Debêntures (R$ bilhões)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Planilha1!$A$2:$A$8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Planilha1!$C$2:$C$8</c:f>
              <c:numCache>
                <c:formatCode>General</c:formatCode>
                <c:ptCount val="7"/>
                <c:pt idx="0">
                  <c:v>1.3</c:v>
                </c:pt>
                <c:pt idx="1">
                  <c:v>2</c:v>
                </c:pt>
                <c:pt idx="2">
                  <c:v>6.6</c:v>
                </c:pt>
                <c:pt idx="3">
                  <c:v>2.1</c:v>
                </c:pt>
                <c:pt idx="4">
                  <c:v>6.4</c:v>
                </c:pt>
                <c:pt idx="5">
                  <c:v>4.5999999999999996</c:v>
                </c:pt>
                <c:pt idx="6">
                  <c:v>8.3000000000000007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9A3-4196-9672-1B81BE2D4C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1"/>
        <c:axId val="1119646976"/>
        <c:axId val="1119635456"/>
      </c:barChart>
      <c:catAx>
        <c:axId val="1119646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6">
                <a:lumMod val="60000"/>
                <a:lumOff val="4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25303A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119635456"/>
        <c:crosses val="autoZero"/>
        <c:auto val="1"/>
        <c:lblAlgn val="ctr"/>
        <c:lblOffset val="100"/>
        <c:noMultiLvlLbl val="0"/>
      </c:catAx>
      <c:valAx>
        <c:axId val="1119635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accent6">
                  <a:lumMod val="20000"/>
                  <a:lumOff val="8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25303A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119646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25303A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25303A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</c:legendEntry>
      <c:layout>
        <c:manualLayout>
          <c:xMode val="edge"/>
          <c:yMode val="edge"/>
          <c:x val="9.4677412442016037E-2"/>
          <c:y val="0.81603633925845698"/>
          <c:w val="0.74779426196430876"/>
          <c:h val="0.1551219567072737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rgbClr val="25303A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800">
          <a:solidFill>
            <a:srgbClr val="25303A"/>
          </a:solidFill>
        </a:defRPr>
      </a:pPr>
      <a:endParaRPr lang="pt-BR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683294243806147E-2"/>
          <c:y val="7.1673228745085665E-2"/>
          <c:w val="0.93024699521140941"/>
          <c:h val="0.635425404848036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Valor Total dos Projetos Aprovados (R$ bilhões)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2.6162036675510302E-3"/>
                  <c:y val="-9.95181462259626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F16-4D1A-89E4-4D3275E8F1CB}"/>
                </c:ext>
              </c:extLst>
            </c:dLbl>
            <c:dLbl>
              <c:idx val="3"/>
              <c:layout>
                <c:manualLayout>
                  <c:x val="-1.0442643452682502E-2"/>
                  <c:y val="-6.73374956158198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F16-4D1A-89E4-4D3275E8F1CB}"/>
                </c:ext>
              </c:extLst>
            </c:dLbl>
            <c:dLbl>
              <c:idx val="4"/>
              <c:layout>
                <c:manualLayout>
                  <c:x val="-4.9836188057445167E-3"/>
                  <c:y val="-1.001414789754692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F16-4D1A-89E4-4D3275E8F1CB}"/>
                </c:ext>
              </c:extLst>
            </c:dLbl>
            <c:dLbl>
              <c:idx val="5"/>
              <c:layout>
                <c:manualLayout>
                  <c:x val="2.4918094028722124E-3"/>
                  <c:y val="5.574877407567874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F16-4D1A-89E4-4D3275E8F1CB}"/>
                </c:ext>
              </c:extLst>
            </c:dLbl>
            <c:dLbl>
              <c:idx val="6"/>
              <c:layout>
                <c:manualLayout>
                  <c:x val="1.405467640134858E-3"/>
                  <c:y val="-1.745410166808070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F16-4D1A-89E4-4D3275E8F1C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822D"/>
                    </a:solidFill>
                    <a:latin typeface="+mj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Planilha1!$A$2:$A$8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Planilha1!$B$2:$B$8</c:f>
              <c:numCache>
                <c:formatCode>General</c:formatCode>
                <c:ptCount val="7"/>
                <c:pt idx="0">
                  <c:v>3.49</c:v>
                </c:pt>
                <c:pt idx="1">
                  <c:v>6.23</c:v>
                </c:pt>
                <c:pt idx="2">
                  <c:v>2.0699999999999998</c:v>
                </c:pt>
                <c:pt idx="3">
                  <c:v>2.09</c:v>
                </c:pt>
                <c:pt idx="4">
                  <c:v>7.55</c:v>
                </c:pt>
                <c:pt idx="5">
                  <c:v>10.220000000000001</c:v>
                </c:pt>
                <c:pt idx="6">
                  <c:v>10.73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F16-4D1A-89E4-4D3275E8F1CB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Total dos Benefícios Fiscais Acumulado (R$ bilhões)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4.0861488231851264E-3"/>
                  <c:y val="2.5068200293340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F16-4D1A-89E4-4D3275E8F1CB}"/>
                </c:ext>
              </c:extLst>
            </c:dLbl>
            <c:dLbl>
              <c:idx val="1"/>
              <c:layout>
                <c:manualLayout>
                  <c:x val="3.0817011327726306E-3"/>
                  <c:y val="1.61642911982341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8658115508455737E-2"/>
                      <c:h val="6.54705458627083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1F16-4D1A-89E4-4D3275E8F1CB}"/>
                </c:ext>
              </c:extLst>
            </c:dLbl>
            <c:dLbl>
              <c:idx val="2"/>
              <c:layout>
                <c:manualLayout>
                  <c:x val="1.1360296411515204E-4"/>
                  <c:y val="1.23617419428755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F16-4D1A-89E4-4D3275E8F1CB}"/>
                </c:ext>
              </c:extLst>
            </c:dLbl>
            <c:dLbl>
              <c:idx val="3"/>
              <c:layout>
                <c:manualLayout>
                  <c:x val="3.4638112754571686E-3"/>
                  <c:y val="1.39292921178695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F16-4D1A-89E4-4D3275E8F1CB}"/>
                </c:ext>
              </c:extLst>
            </c:dLbl>
            <c:dLbl>
              <c:idx val="4"/>
              <c:layout>
                <c:manualLayout>
                  <c:x val="5.678578562041541E-3"/>
                  <c:y val="1.93737964081108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F16-4D1A-89E4-4D3275E8F1CB}"/>
                </c:ext>
              </c:extLst>
            </c:dLbl>
            <c:dLbl>
              <c:idx val="5"/>
              <c:layout>
                <c:manualLayout>
                  <c:x val="1.6801073950232091E-3"/>
                  <c:y val="1.43177776694993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F16-4D1A-89E4-4D3275E8F1CB}"/>
                </c:ext>
              </c:extLst>
            </c:dLbl>
            <c:dLbl>
              <c:idx val="6"/>
              <c:layout>
                <c:manualLayout>
                  <c:x val="5.6110838821525361E-3"/>
                  <c:y val="8.2481847628504217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F16-4D1A-89E4-4D3275E8F1C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1" i="0" u="none" strike="noStrike" kern="1200" baseline="0">
                    <a:solidFill>
                      <a:srgbClr val="25303A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bg1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Planilha1!$A$2:$A$8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Planilha1!$C$2:$C$8</c:f>
              <c:numCache>
                <c:formatCode>General</c:formatCode>
                <c:ptCount val="7"/>
                <c:pt idx="0">
                  <c:v>0.24</c:v>
                </c:pt>
                <c:pt idx="1">
                  <c:v>0.95</c:v>
                </c:pt>
                <c:pt idx="2">
                  <c:v>1.1100000000000001</c:v>
                </c:pt>
                <c:pt idx="3">
                  <c:v>1.28</c:v>
                </c:pt>
                <c:pt idx="4">
                  <c:v>1.89</c:v>
                </c:pt>
                <c:pt idx="5">
                  <c:v>2.2599999999999998</c:v>
                </c:pt>
                <c:pt idx="6">
                  <c:v>2.86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F16-4D1A-89E4-4D3275E8F1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1"/>
        <c:axId val="1119646976"/>
        <c:axId val="1119635456"/>
      </c:barChart>
      <c:catAx>
        <c:axId val="1119646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6">
                <a:lumMod val="60000"/>
                <a:lumOff val="4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25303A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119635456"/>
        <c:crosses val="autoZero"/>
        <c:auto val="1"/>
        <c:lblAlgn val="ctr"/>
        <c:lblOffset val="100"/>
        <c:noMultiLvlLbl val="0"/>
      </c:catAx>
      <c:valAx>
        <c:axId val="1119635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accent6">
                  <a:lumMod val="20000"/>
                  <a:lumOff val="8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25303A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119646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algn="just">
              <a:lnSpc>
                <a:spcPct val="100000"/>
              </a:lnSpc>
              <a:defRPr sz="900" b="0" i="0" u="none" strike="noStrike" kern="1200" baseline="0">
                <a:solidFill>
                  <a:srgbClr val="25303A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algn="just">
              <a:lnSpc>
                <a:spcPct val="100000"/>
              </a:lnSpc>
              <a:defRPr sz="900" b="0" i="0" u="none" strike="noStrike" kern="1200" baseline="0">
                <a:solidFill>
                  <a:srgbClr val="25303A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</c:legendEntry>
      <c:layout>
        <c:manualLayout>
          <c:xMode val="edge"/>
          <c:yMode val="edge"/>
          <c:x val="0.18785417538963461"/>
          <c:y val="0.82044417287036386"/>
          <c:w val="0.6110913379603814"/>
          <c:h val="0.1463962807227323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just">
            <a:lnSpc>
              <a:spcPct val="100000"/>
            </a:lnSpc>
            <a:defRPr sz="900" b="0" i="0" u="none" strike="noStrike" kern="1200" baseline="0">
              <a:solidFill>
                <a:srgbClr val="25303A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800">
          <a:solidFill>
            <a:srgbClr val="25303A"/>
          </a:solidFill>
        </a:defRPr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0.64403</cdr:x>
      <cdr:y>0.37124</cdr:y>
    </cdr:from>
    <cdr:to>
      <cdr:x>0.68923</cdr:x>
      <cdr:y>0.4834</cdr:y>
    </cdr:to>
    <cdr:pic>
      <cdr:nvPicPr>
        <cdr:cNvPr id="2" name="Gráfico 52">
          <a:extLst xmlns:a="http://schemas.openxmlformats.org/drawingml/2006/main">
            <a:ext uri="{FF2B5EF4-FFF2-40B4-BE49-F238E27FC236}">
              <a16:creationId xmlns:a16="http://schemas.microsoft.com/office/drawing/2014/main" id="{1B2E333B-E324-43F9-9D0C-F963DB263B68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96DAC541-7B7A-43D3-8B79-37D633B846F1}">
              <asvg:svgBlip xmlns:asvg="http://schemas.microsoft.com/office/drawing/2016/SVG/main" r:embed="rId2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2762040" y="609636"/>
          <a:ext cx="193848" cy="184177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0.92639</cdr:x>
      <cdr:y>0.12574</cdr:y>
    </cdr:from>
    <cdr:to>
      <cdr:x>0.97338</cdr:x>
      <cdr:y>0.24207</cdr:y>
    </cdr:to>
    <cdr:pic>
      <cdr:nvPicPr>
        <cdr:cNvPr id="3" name="Gráfico 53">
          <a:extLst xmlns:a="http://schemas.openxmlformats.org/drawingml/2006/main">
            <a:ext uri="{FF2B5EF4-FFF2-40B4-BE49-F238E27FC236}">
              <a16:creationId xmlns:a16="http://schemas.microsoft.com/office/drawing/2014/main" id="{949FEFA4-67E8-4D0B-A03B-859F77F1F360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3">
          <a:extLst>
            <a:ext uri="{96DAC541-7B7A-43D3-8B79-37D633B846F1}">
              <asvg:svgBlip xmlns:asvg="http://schemas.microsoft.com/office/drawing/2016/SVG/main" r:embed="rId4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3972969" y="206485"/>
          <a:ext cx="201524" cy="191031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0.41131</cdr:x>
      <cdr:y>0.87645</cdr:y>
    </cdr:from>
    <cdr:to>
      <cdr:x>0.4588</cdr:x>
      <cdr:y>0.97331</cdr:y>
    </cdr:to>
    <cdr:pic>
      <cdr:nvPicPr>
        <cdr:cNvPr id="4" name="Gráfico 54">
          <a:extLst xmlns:a="http://schemas.openxmlformats.org/drawingml/2006/main">
            <a:ext uri="{FF2B5EF4-FFF2-40B4-BE49-F238E27FC236}">
              <a16:creationId xmlns:a16="http://schemas.microsoft.com/office/drawing/2014/main" id="{05E18C2B-40C7-4DCE-B3AF-B1AA4191EC1D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5">
          <a:extLst>
            <a:ext uri="{96DAC541-7B7A-43D3-8B79-37D633B846F1}">
              <asvg:svgBlip xmlns:asvg="http://schemas.microsoft.com/office/drawing/2016/SVG/main" r:embed="rId6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1763968" y="1439267"/>
          <a:ext cx="203668" cy="159043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0.52861</cdr:x>
      <cdr:y>0.62685</cdr:y>
    </cdr:from>
    <cdr:to>
      <cdr:x>0.56323</cdr:x>
      <cdr:y>0.73267</cdr:y>
    </cdr:to>
    <cdr:pic>
      <cdr:nvPicPr>
        <cdr:cNvPr id="5" name="Gráfico 55">
          <a:extLst xmlns:a="http://schemas.openxmlformats.org/drawingml/2006/main">
            <a:ext uri="{FF2B5EF4-FFF2-40B4-BE49-F238E27FC236}">
              <a16:creationId xmlns:a16="http://schemas.microsoft.com/office/drawing/2014/main" id="{92ADB9BC-C900-46FA-89B7-B094A20ABCBF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7">
          <a:extLst>
            <a:ext uri="{96DAC541-7B7A-43D3-8B79-37D633B846F1}">
              <asvg:svgBlip xmlns:asvg="http://schemas.microsoft.com/office/drawing/2016/SVG/main" r:embed="rId8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2267032" y="1029378"/>
          <a:ext cx="148473" cy="173773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0.30454</cdr:x>
      <cdr:y>0.21698</cdr:y>
    </cdr:from>
    <cdr:to>
      <cdr:x>0.40663</cdr:x>
      <cdr:y>0.30616</cdr:y>
    </cdr:to>
    <cdr:sp macro="" textlink="">
      <cdr:nvSpPr>
        <cdr:cNvPr id="2" name="CaixaDeTexto 1">
          <a:extLst xmlns:a="http://schemas.openxmlformats.org/drawingml/2006/main">
            <a:ext uri="{FF2B5EF4-FFF2-40B4-BE49-F238E27FC236}">
              <a16:creationId xmlns:a16="http://schemas.microsoft.com/office/drawing/2014/main" id="{D04035BB-3443-4749-8940-506CB2186601}"/>
            </a:ext>
          </a:extLst>
        </cdr:cNvPr>
        <cdr:cNvSpPr txBox="1"/>
      </cdr:nvSpPr>
      <cdr:spPr>
        <a:xfrm xmlns:a="http://schemas.openxmlformats.org/drawingml/2006/main">
          <a:off x="1123507" y="711384"/>
          <a:ext cx="376633" cy="29238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Overflow="clip" horzOverflow="overflow" vert="horz" wrap="square" lIns="45719" tIns="45719" rIns="45719" bIns="45719" numCol="1" spcCol="38100" rtlCol="0" anchor="t">
          <a:spAutoFit/>
        </a:bodyPr>
        <a:lstStyle xmlns:a="http://schemas.openxmlformats.org/drawingml/2006/main"/>
        <a:p xmlns:a="http://schemas.openxmlformats.org/drawingml/2006/main">
          <a:pPr marL="0" marR="0" indent="0" algn="ctr" defTabSz="4572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pt-BR" sz="13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Gilroy-Bold" panose="00000800000000000000" pitchFamily="2" charset="0"/>
              <a:ea typeface="+mn-ea"/>
              <a:cs typeface="+mn-cs"/>
              <a:sym typeface="Helvetica"/>
            </a:rPr>
            <a:t>111</a:t>
          </a:r>
        </a:p>
      </cdr:txBody>
    </cdr:sp>
  </cdr:relSizeAnchor>
  <cdr:relSizeAnchor xmlns:cdr="http://schemas.openxmlformats.org/drawingml/2006/chartDrawing">
    <cdr:from>
      <cdr:x>0.15914</cdr:x>
      <cdr:y>0.20996</cdr:y>
    </cdr:from>
    <cdr:to>
      <cdr:x>0.25877</cdr:x>
      <cdr:y>0.29383</cdr:y>
    </cdr:to>
    <cdr:sp macro="" textlink="">
      <cdr:nvSpPr>
        <cdr:cNvPr id="3" name="CaixaDeTexto 1">
          <a:extLst xmlns:a="http://schemas.openxmlformats.org/drawingml/2006/main">
            <a:ext uri="{FF2B5EF4-FFF2-40B4-BE49-F238E27FC236}">
              <a16:creationId xmlns:a16="http://schemas.microsoft.com/office/drawing/2014/main" id="{EDB408CD-CED2-4E33-93A4-0ECB939AB4DD}"/>
            </a:ext>
          </a:extLst>
        </cdr:cNvPr>
        <cdr:cNvSpPr txBox="1"/>
      </cdr:nvSpPr>
      <cdr:spPr>
        <a:xfrm xmlns:a="http://schemas.openxmlformats.org/drawingml/2006/main">
          <a:off x="587099" y="688369"/>
          <a:ext cx="367555" cy="27497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9" tIns="45719" rIns="45719" bIns="45719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4572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pt-BR" sz="13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Gilroy-Bold" panose="00000800000000000000" pitchFamily="2" charset="0"/>
              <a:ea typeface="+mn-ea"/>
              <a:cs typeface="+mn-cs"/>
              <a:sym typeface="Helvetica"/>
            </a:rPr>
            <a:t>112</a:t>
          </a:r>
        </a:p>
      </cdr:txBody>
    </cdr:sp>
  </cdr:relSizeAnchor>
  <cdr:relSizeAnchor xmlns:cdr="http://schemas.openxmlformats.org/drawingml/2006/chartDrawing">
    <cdr:from>
      <cdr:x>0.02528</cdr:x>
      <cdr:y>0.21698</cdr:y>
    </cdr:from>
    <cdr:to>
      <cdr:x>0.12335</cdr:x>
      <cdr:y>0.30616</cdr:y>
    </cdr:to>
    <cdr:sp macro="" textlink="">
      <cdr:nvSpPr>
        <cdr:cNvPr id="4" name="CaixaDeTexto 1">
          <a:extLst xmlns:a="http://schemas.openxmlformats.org/drawingml/2006/main">
            <a:ext uri="{FF2B5EF4-FFF2-40B4-BE49-F238E27FC236}">
              <a16:creationId xmlns:a16="http://schemas.microsoft.com/office/drawing/2014/main" id="{EDB408CD-CED2-4E33-93A4-0ECB939AB4DD}"/>
            </a:ext>
          </a:extLst>
        </cdr:cNvPr>
        <cdr:cNvSpPr txBox="1"/>
      </cdr:nvSpPr>
      <cdr:spPr>
        <a:xfrm xmlns:a="http://schemas.openxmlformats.org/drawingml/2006/main">
          <a:off x="93263" y="711384"/>
          <a:ext cx="361788" cy="29238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9" tIns="45719" rIns="45719" bIns="45719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4572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pt-BR" sz="13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Gilroy-Bold" panose="00000800000000000000" pitchFamily="2" charset="0"/>
              <a:ea typeface="+mn-ea"/>
              <a:cs typeface="+mn-cs"/>
              <a:sym typeface="Helvetica"/>
            </a:rPr>
            <a:t>111</a:t>
          </a:r>
        </a:p>
      </cdr:txBody>
    </cdr:sp>
  </cdr:relSizeAnchor>
  <cdr:relSizeAnchor xmlns:cdr="http://schemas.openxmlformats.org/drawingml/2006/chartDrawing">
    <cdr:from>
      <cdr:x>0.44016</cdr:x>
      <cdr:y>0.16556</cdr:y>
    </cdr:from>
    <cdr:to>
      <cdr:x>0.54339</cdr:x>
      <cdr:y>0.24943</cdr:y>
    </cdr:to>
    <cdr:sp macro="" textlink="">
      <cdr:nvSpPr>
        <cdr:cNvPr id="5" name="CaixaDeTexto 1">
          <a:extLst xmlns:a="http://schemas.openxmlformats.org/drawingml/2006/main">
            <a:ext uri="{FF2B5EF4-FFF2-40B4-BE49-F238E27FC236}">
              <a16:creationId xmlns:a16="http://schemas.microsoft.com/office/drawing/2014/main" id="{45B73F8C-DAA7-4EB7-967F-52C9AB6656CC}"/>
            </a:ext>
          </a:extLst>
        </cdr:cNvPr>
        <cdr:cNvSpPr txBox="1"/>
      </cdr:nvSpPr>
      <cdr:spPr>
        <a:xfrm xmlns:a="http://schemas.openxmlformats.org/drawingml/2006/main">
          <a:off x="1623821" y="542813"/>
          <a:ext cx="380836" cy="27497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9" tIns="45719" rIns="45719" bIns="45719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4572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pt-BR" sz="13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Gilroy-Bold" panose="00000800000000000000" pitchFamily="2" charset="0"/>
              <a:ea typeface="+mn-ea"/>
              <a:cs typeface="+mn-cs"/>
              <a:sym typeface="Helvetica"/>
            </a:rPr>
            <a:t>121</a:t>
          </a:r>
        </a:p>
      </cdr:txBody>
    </cdr:sp>
  </cdr:relSizeAnchor>
  <cdr:relSizeAnchor xmlns:cdr="http://schemas.openxmlformats.org/drawingml/2006/chartDrawing">
    <cdr:from>
      <cdr:x>0.57506</cdr:x>
      <cdr:y>0.1094</cdr:y>
    </cdr:from>
    <cdr:to>
      <cdr:x>0.69212</cdr:x>
      <cdr:y>0.19328</cdr:y>
    </cdr:to>
    <cdr:sp macro="" textlink="">
      <cdr:nvSpPr>
        <cdr:cNvPr id="6" name="CaixaDeTexto 1">
          <a:extLst xmlns:a="http://schemas.openxmlformats.org/drawingml/2006/main">
            <a:ext uri="{FF2B5EF4-FFF2-40B4-BE49-F238E27FC236}">
              <a16:creationId xmlns:a16="http://schemas.microsoft.com/office/drawing/2014/main" id="{3C668CB1-BE56-47B0-93EC-D55C4D983FE6}"/>
            </a:ext>
          </a:extLst>
        </cdr:cNvPr>
        <cdr:cNvSpPr txBox="1"/>
      </cdr:nvSpPr>
      <cdr:spPr>
        <a:xfrm xmlns:a="http://schemas.openxmlformats.org/drawingml/2006/main">
          <a:off x="2121494" y="358672"/>
          <a:ext cx="431858" cy="27500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9" tIns="45719" rIns="45719" bIns="45719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4572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pt-BR" sz="13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Gilroy-Bold" panose="00000800000000000000" pitchFamily="2" charset="0"/>
              <a:ea typeface="+mn-ea"/>
              <a:cs typeface="+mn-cs"/>
              <a:sym typeface="Helvetica"/>
            </a:rPr>
            <a:t>131</a:t>
          </a:r>
        </a:p>
      </cdr:txBody>
    </cdr:sp>
  </cdr:relSizeAnchor>
  <cdr:relSizeAnchor xmlns:cdr="http://schemas.openxmlformats.org/drawingml/2006/chartDrawing">
    <cdr:from>
      <cdr:x>0.71092</cdr:x>
      <cdr:y>0.12597</cdr:y>
    </cdr:from>
    <cdr:to>
      <cdr:x>0.83551</cdr:x>
      <cdr:y>0.20984</cdr:y>
    </cdr:to>
    <cdr:sp macro="" textlink="">
      <cdr:nvSpPr>
        <cdr:cNvPr id="7" name="CaixaDeTexto 1">
          <a:extLst xmlns:a="http://schemas.openxmlformats.org/drawingml/2006/main">
            <a:ext uri="{FF2B5EF4-FFF2-40B4-BE49-F238E27FC236}">
              <a16:creationId xmlns:a16="http://schemas.microsoft.com/office/drawing/2014/main" id="{02B65B9D-593F-4060-A946-6418E5092774}"/>
            </a:ext>
          </a:extLst>
        </cdr:cNvPr>
        <cdr:cNvSpPr txBox="1"/>
      </cdr:nvSpPr>
      <cdr:spPr>
        <a:xfrm xmlns:a="http://schemas.openxmlformats.org/drawingml/2006/main">
          <a:off x="2622725" y="412998"/>
          <a:ext cx="459637" cy="27497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9" tIns="45719" rIns="45719" bIns="45719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4572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pt-BR" sz="13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Gilroy-Bold" panose="00000800000000000000" pitchFamily="2" charset="0"/>
              <a:ea typeface="+mn-ea"/>
              <a:cs typeface="+mn-cs"/>
              <a:sym typeface="Helvetica"/>
            </a:rPr>
            <a:t>129</a:t>
          </a:r>
        </a:p>
      </cdr:txBody>
    </cdr:sp>
  </cdr:relSizeAnchor>
  <cdr:relSizeAnchor xmlns:cdr="http://schemas.openxmlformats.org/drawingml/2006/chartDrawing">
    <cdr:from>
      <cdr:x>0.84445</cdr:x>
      <cdr:y>0.05935</cdr:y>
    </cdr:from>
    <cdr:to>
      <cdr:x>0.98522</cdr:x>
      <cdr:y>0.14853</cdr:y>
    </cdr:to>
    <cdr:sp macro="" textlink="">
      <cdr:nvSpPr>
        <cdr:cNvPr id="8" name="CaixaDeTexto 1">
          <a:extLst xmlns:a="http://schemas.openxmlformats.org/drawingml/2006/main">
            <a:ext uri="{FF2B5EF4-FFF2-40B4-BE49-F238E27FC236}">
              <a16:creationId xmlns:a16="http://schemas.microsoft.com/office/drawing/2014/main" id="{04DAC112-EE0C-4850-ABAC-6D0D32240B79}"/>
            </a:ext>
          </a:extLst>
        </cdr:cNvPr>
        <cdr:cNvSpPr txBox="1"/>
      </cdr:nvSpPr>
      <cdr:spPr>
        <a:xfrm xmlns:a="http://schemas.openxmlformats.org/drawingml/2006/main">
          <a:off x="3115343" y="194583"/>
          <a:ext cx="519329" cy="29238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9" tIns="45719" rIns="45719" bIns="45719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4572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pt-BR" sz="13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Gilroy-Bold" panose="00000800000000000000" pitchFamily="2" charset="0"/>
              <a:ea typeface="+mn-ea"/>
              <a:cs typeface="+mn-cs"/>
              <a:sym typeface="Helvetica"/>
            </a:rPr>
            <a:t>140</a:t>
          </a:r>
        </a:p>
      </cdr:txBody>
    </cdr:sp>
  </cdr:relSizeAnchor>
  <cdr:relSizeAnchor xmlns:cdr="http://schemas.openxmlformats.org/drawingml/2006/chartDrawing">
    <cdr:from>
      <cdr:x>0.84248</cdr:x>
      <cdr:y>0.1864</cdr:y>
    </cdr:from>
    <cdr:to>
      <cdr:x>0.98325</cdr:x>
      <cdr:y>0.2568</cdr:y>
    </cdr:to>
    <cdr:sp macro="" textlink="">
      <cdr:nvSpPr>
        <cdr:cNvPr id="10" name="CaixaDeTexto 1">
          <a:extLst xmlns:a="http://schemas.openxmlformats.org/drawingml/2006/main">
            <a:ext uri="{FF2B5EF4-FFF2-40B4-BE49-F238E27FC236}">
              <a16:creationId xmlns:a16="http://schemas.microsoft.com/office/drawing/2014/main" id="{0855511F-415C-4F0F-9E5E-CB8A7B5E9992}"/>
            </a:ext>
          </a:extLst>
        </cdr:cNvPr>
        <cdr:cNvSpPr txBox="1"/>
      </cdr:nvSpPr>
      <cdr:spPr>
        <a:xfrm xmlns:a="http://schemas.openxmlformats.org/drawingml/2006/main">
          <a:off x="3236482" y="531317"/>
          <a:ext cx="540784" cy="20066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9" tIns="45719" rIns="45719" bIns="45719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4572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pt-BR" sz="900" b="0" i="0" u="none" strike="noStrike" cap="none" spc="0" normalizeH="0" baseline="0" dirty="0">
              <a:ln>
                <a:noFill/>
              </a:ln>
              <a:solidFill>
                <a:srgbClr val="FFF1CE"/>
              </a:solidFill>
              <a:effectLst/>
              <a:uFillTx/>
              <a:latin typeface="Gilroy-Bold" panose="00000800000000000000" pitchFamily="2" charset="0"/>
              <a:ea typeface="+mn-ea"/>
              <a:cs typeface="+mn-cs"/>
              <a:sym typeface="Helvetica"/>
            </a:rPr>
            <a:t>132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0.3627</cdr:x>
      <cdr:y>0.50791</cdr:y>
    </cdr:from>
    <cdr:to>
      <cdr:x>0.44689</cdr:x>
      <cdr:y>0.59178</cdr:y>
    </cdr:to>
    <cdr:sp macro="" textlink="">
      <cdr:nvSpPr>
        <cdr:cNvPr id="2" name="CaixaDeTexto 1">
          <a:extLst xmlns:a="http://schemas.openxmlformats.org/drawingml/2006/main">
            <a:ext uri="{FF2B5EF4-FFF2-40B4-BE49-F238E27FC236}">
              <a16:creationId xmlns:a16="http://schemas.microsoft.com/office/drawing/2014/main" id="{D04035BB-3443-4749-8940-506CB2186601}"/>
            </a:ext>
          </a:extLst>
        </cdr:cNvPr>
        <cdr:cNvSpPr txBox="1"/>
      </cdr:nvSpPr>
      <cdr:spPr>
        <a:xfrm xmlns:a="http://schemas.openxmlformats.org/drawingml/2006/main">
          <a:off x="1595023" y="1770629"/>
          <a:ext cx="370235" cy="29238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Overflow="clip" horzOverflow="overflow" vert="horz" wrap="square" lIns="45719" tIns="45719" rIns="45719" bIns="45719" numCol="1" spcCol="38100" rtlCol="0" anchor="t">
          <a:spAutoFit/>
        </a:bodyPr>
        <a:lstStyle xmlns:a="http://schemas.openxmlformats.org/drawingml/2006/main"/>
        <a:p xmlns:a="http://schemas.openxmlformats.org/drawingml/2006/main">
          <a:pPr marL="0" marR="0" indent="0" algn="ctr" defTabSz="4572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pt-BR" sz="13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Gilroy-Bold" panose="00000800000000000000" pitchFamily="2" charset="0"/>
              <a:ea typeface="+mn-ea"/>
              <a:cs typeface="+mn-cs"/>
              <a:sym typeface="Helvetica"/>
            </a:rPr>
            <a:t>233</a:t>
          </a:r>
        </a:p>
      </cdr:txBody>
    </cdr:sp>
  </cdr:relSizeAnchor>
  <cdr:relSizeAnchor xmlns:cdr="http://schemas.openxmlformats.org/drawingml/2006/chartDrawing">
    <cdr:from>
      <cdr:x>0.23945</cdr:x>
      <cdr:y>0.57931</cdr:y>
    </cdr:from>
    <cdr:to>
      <cdr:x>0.33908</cdr:x>
      <cdr:y>0.66318</cdr:y>
    </cdr:to>
    <cdr:sp macro="" textlink="">
      <cdr:nvSpPr>
        <cdr:cNvPr id="3" name="CaixaDeTexto 1">
          <a:extLst xmlns:a="http://schemas.openxmlformats.org/drawingml/2006/main">
            <a:ext uri="{FF2B5EF4-FFF2-40B4-BE49-F238E27FC236}">
              <a16:creationId xmlns:a16="http://schemas.microsoft.com/office/drawing/2014/main" id="{EDB408CD-CED2-4E33-93A4-0ECB939AB4DD}"/>
            </a:ext>
          </a:extLst>
        </cdr:cNvPr>
        <cdr:cNvSpPr txBox="1"/>
      </cdr:nvSpPr>
      <cdr:spPr>
        <a:xfrm xmlns:a="http://schemas.openxmlformats.org/drawingml/2006/main">
          <a:off x="1053002" y="2019521"/>
          <a:ext cx="438134" cy="29238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9" tIns="45719" rIns="45719" bIns="45719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4572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pt-BR" sz="13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Gilroy-Bold" panose="00000800000000000000" pitchFamily="2" charset="0"/>
              <a:ea typeface="+mn-ea"/>
              <a:cs typeface="+mn-cs"/>
              <a:sym typeface="Helvetica"/>
            </a:rPr>
            <a:t>182</a:t>
          </a:r>
        </a:p>
      </cdr:txBody>
    </cdr:sp>
  </cdr:relSizeAnchor>
  <cdr:relSizeAnchor xmlns:cdr="http://schemas.openxmlformats.org/drawingml/2006/chartDrawing">
    <cdr:from>
      <cdr:x>0.12754</cdr:x>
      <cdr:y>0.62823</cdr:y>
    </cdr:from>
    <cdr:to>
      <cdr:x>0.21208</cdr:x>
      <cdr:y>0.71211</cdr:y>
    </cdr:to>
    <cdr:sp macro="" textlink="">
      <cdr:nvSpPr>
        <cdr:cNvPr id="4" name="CaixaDeTexto 1">
          <a:extLst xmlns:a="http://schemas.openxmlformats.org/drawingml/2006/main">
            <a:ext uri="{FF2B5EF4-FFF2-40B4-BE49-F238E27FC236}">
              <a16:creationId xmlns:a16="http://schemas.microsoft.com/office/drawing/2014/main" id="{EDB408CD-CED2-4E33-93A4-0ECB939AB4DD}"/>
            </a:ext>
          </a:extLst>
        </cdr:cNvPr>
        <cdr:cNvSpPr txBox="1"/>
      </cdr:nvSpPr>
      <cdr:spPr>
        <a:xfrm xmlns:a="http://schemas.openxmlformats.org/drawingml/2006/main">
          <a:off x="560864" y="2190077"/>
          <a:ext cx="371774" cy="29238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9" tIns="45719" rIns="45719" bIns="45719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4572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pt-BR" sz="13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Gilroy-Bold" panose="00000800000000000000" pitchFamily="2" charset="0"/>
              <a:ea typeface="+mn-ea"/>
              <a:cs typeface="+mn-cs"/>
              <a:sym typeface="Helvetica"/>
            </a:rPr>
            <a:t>148</a:t>
          </a:r>
        </a:p>
      </cdr:txBody>
    </cdr:sp>
  </cdr:relSizeAnchor>
  <cdr:relSizeAnchor xmlns:cdr="http://schemas.openxmlformats.org/drawingml/2006/chartDrawing">
    <cdr:from>
      <cdr:x>0.46856</cdr:x>
      <cdr:y>0.28879</cdr:y>
    </cdr:from>
    <cdr:to>
      <cdr:x>0.5718</cdr:x>
      <cdr:y>0.37266</cdr:y>
    </cdr:to>
    <cdr:sp macro="" textlink="">
      <cdr:nvSpPr>
        <cdr:cNvPr id="5" name="CaixaDeTexto 1">
          <a:extLst xmlns:a="http://schemas.openxmlformats.org/drawingml/2006/main">
            <a:ext uri="{FF2B5EF4-FFF2-40B4-BE49-F238E27FC236}">
              <a16:creationId xmlns:a16="http://schemas.microsoft.com/office/drawing/2014/main" id="{45B73F8C-DAA7-4EB7-967F-52C9AB6656CC}"/>
            </a:ext>
          </a:extLst>
        </cdr:cNvPr>
        <cdr:cNvSpPr txBox="1"/>
      </cdr:nvSpPr>
      <cdr:spPr>
        <a:xfrm xmlns:a="http://schemas.openxmlformats.org/drawingml/2006/main">
          <a:off x="2060566" y="1006747"/>
          <a:ext cx="453966" cy="29238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9" tIns="45719" rIns="45719" bIns="45719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4572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lang="pt-BR" sz="1300" dirty="0">
              <a:solidFill>
                <a:schemeClr val="tx1"/>
              </a:solidFill>
              <a:latin typeface="Gilroy-Bold" panose="00000800000000000000" pitchFamily="2" charset="0"/>
              <a:sym typeface="Helvetica"/>
            </a:rPr>
            <a:t>379</a:t>
          </a:r>
          <a:endParaRPr kumimoji="0" lang="pt-BR" sz="1300" b="0" i="0" u="none" strike="noStrike" cap="none" spc="0" normalizeH="0" baseline="0" dirty="0">
            <a:ln>
              <a:noFill/>
            </a:ln>
            <a:solidFill>
              <a:schemeClr val="tx1"/>
            </a:solidFill>
            <a:effectLst/>
            <a:uFillTx/>
            <a:latin typeface="Gilroy-Bold" panose="00000800000000000000" pitchFamily="2" charset="0"/>
            <a:ea typeface="+mn-ea"/>
            <a:cs typeface="+mn-cs"/>
            <a:sym typeface="Helvetica"/>
          </a:endParaRPr>
        </a:p>
      </cdr:txBody>
    </cdr:sp>
  </cdr:relSizeAnchor>
  <cdr:relSizeAnchor xmlns:cdr="http://schemas.openxmlformats.org/drawingml/2006/chartDrawing">
    <cdr:from>
      <cdr:x>0.57348</cdr:x>
      <cdr:y>0.27007</cdr:y>
    </cdr:from>
    <cdr:to>
      <cdr:x>0.69054</cdr:x>
      <cdr:y>0.35395</cdr:y>
    </cdr:to>
    <cdr:sp macro="" textlink="">
      <cdr:nvSpPr>
        <cdr:cNvPr id="6" name="CaixaDeTexto 1">
          <a:extLst xmlns:a="http://schemas.openxmlformats.org/drawingml/2006/main">
            <a:ext uri="{FF2B5EF4-FFF2-40B4-BE49-F238E27FC236}">
              <a16:creationId xmlns:a16="http://schemas.microsoft.com/office/drawing/2014/main" id="{3C668CB1-BE56-47B0-93EC-D55C4D983FE6}"/>
            </a:ext>
          </a:extLst>
        </cdr:cNvPr>
        <cdr:cNvSpPr txBox="1"/>
      </cdr:nvSpPr>
      <cdr:spPr>
        <a:xfrm xmlns:a="http://schemas.openxmlformats.org/drawingml/2006/main">
          <a:off x="2521952" y="941499"/>
          <a:ext cx="514784" cy="29238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9" tIns="45719" rIns="45719" bIns="45719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4572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pt-BR" sz="13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Gilroy-Bold" panose="00000800000000000000" pitchFamily="2" charset="0"/>
              <a:ea typeface="+mn-ea"/>
              <a:cs typeface="+mn-cs"/>
              <a:sym typeface="Helvetica"/>
            </a:rPr>
            <a:t>389</a:t>
          </a:r>
        </a:p>
      </cdr:txBody>
    </cdr:sp>
  </cdr:relSizeAnchor>
  <cdr:relSizeAnchor xmlns:cdr="http://schemas.openxmlformats.org/drawingml/2006/chartDrawing">
    <cdr:from>
      <cdr:x>0.70728</cdr:x>
      <cdr:y>0.06177</cdr:y>
    </cdr:from>
    <cdr:to>
      <cdr:x>0.7928</cdr:x>
      <cdr:y>0.14564</cdr:y>
    </cdr:to>
    <cdr:sp macro="" textlink="">
      <cdr:nvSpPr>
        <cdr:cNvPr id="7" name="CaixaDeTexto 1">
          <a:extLst xmlns:a="http://schemas.openxmlformats.org/drawingml/2006/main">
            <a:ext uri="{FF2B5EF4-FFF2-40B4-BE49-F238E27FC236}">
              <a16:creationId xmlns:a16="http://schemas.microsoft.com/office/drawing/2014/main" id="{02B65B9D-593F-4060-A946-6418E5092774}"/>
            </a:ext>
          </a:extLst>
        </cdr:cNvPr>
        <cdr:cNvSpPr txBox="1"/>
      </cdr:nvSpPr>
      <cdr:spPr>
        <a:xfrm xmlns:a="http://schemas.openxmlformats.org/drawingml/2006/main">
          <a:off x="3110342" y="215321"/>
          <a:ext cx="376083" cy="29238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9" tIns="45719" rIns="45719" bIns="45719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4572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lang="pt-BR" sz="1300" dirty="0">
              <a:solidFill>
                <a:schemeClr val="tx1"/>
              </a:solidFill>
              <a:latin typeface="Gilroy-Bold" panose="00000800000000000000" pitchFamily="2" charset="0"/>
              <a:sym typeface="Helvetica"/>
            </a:rPr>
            <a:t>529</a:t>
          </a:r>
          <a:endParaRPr kumimoji="0" lang="pt-BR" sz="1300" b="0" i="0" u="none" strike="noStrike" cap="none" spc="0" normalizeH="0" baseline="0" dirty="0">
            <a:ln>
              <a:noFill/>
            </a:ln>
            <a:solidFill>
              <a:schemeClr val="tx1"/>
            </a:solidFill>
            <a:effectLst/>
            <a:uFillTx/>
            <a:latin typeface="Gilroy-Bold" panose="00000800000000000000" pitchFamily="2" charset="0"/>
            <a:ea typeface="+mn-ea"/>
            <a:cs typeface="+mn-cs"/>
            <a:sym typeface="Helvetica"/>
          </a:endParaRPr>
        </a:p>
      </cdr:txBody>
    </cdr:sp>
  </cdr:relSizeAnchor>
  <cdr:relSizeAnchor xmlns:cdr="http://schemas.openxmlformats.org/drawingml/2006/chartDrawing">
    <cdr:from>
      <cdr:x>0.80916</cdr:x>
      <cdr:y>0.02052</cdr:y>
    </cdr:from>
    <cdr:to>
      <cdr:x>0.91884</cdr:x>
      <cdr:y>0.1044</cdr:y>
    </cdr:to>
    <cdr:sp macro="" textlink="">
      <cdr:nvSpPr>
        <cdr:cNvPr id="8" name="CaixaDeTexto 1">
          <a:extLst xmlns:a="http://schemas.openxmlformats.org/drawingml/2006/main">
            <a:ext uri="{FF2B5EF4-FFF2-40B4-BE49-F238E27FC236}">
              <a16:creationId xmlns:a16="http://schemas.microsoft.com/office/drawing/2014/main" id="{04DAC112-EE0C-4850-ABAC-6D0D32240B79}"/>
            </a:ext>
          </a:extLst>
        </cdr:cNvPr>
        <cdr:cNvSpPr txBox="1"/>
      </cdr:nvSpPr>
      <cdr:spPr>
        <a:xfrm xmlns:a="http://schemas.openxmlformats.org/drawingml/2006/main">
          <a:off x="3558376" y="71547"/>
          <a:ext cx="482330" cy="29241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9" tIns="45719" rIns="45719" bIns="45719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4572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pt-BR" sz="13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Gilroy-Bold" panose="00000800000000000000" pitchFamily="2" charset="0"/>
              <a:ea typeface="+mn-ea"/>
              <a:cs typeface="+mn-cs"/>
              <a:sym typeface="Helvetica"/>
            </a:rPr>
            <a:t>556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0.41816</cdr:x>
      <cdr:y>0.68434</cdr:y>
    </cdr:from>
    <cdr:to>
      <cdr:x>0.50235</cdr:x>
      <cdr:y>0.79964</cdr:y>
    </cdr:to>
    <cdr:sp macro="" textlink="">
      <cdr:nvSpPr>
        <cdr:cNvPr id="2" name="CaixaDeTexto 1">
          <a:extLst xmlns:a="http://schemas.openxmlformats.org/drawingml/2006/main">
            <a:ext uri="{FF2B5EF4-FFF2-40B4-BE49-F238E27FC236}">
              <a16:creationId xmlns:a16="http://schemas.microsoft.com/office/drawing/2014/main" id="{D04035BB-3443-4749-8940-506CB2186601}"/>
            </a:ext>
          </a:extLst>
        </cdr:cNvPr>
        <cdr:cNvSpPr txBox="1"/>
      </cdr:nvSpPr>
      <cdr:spPr>
        <a:xfrm xmlns:a="http://schemas.openxmlformats.org/drawingml/2006/main">
          <a:off x="2224736" y="1735408"/>
          <a:ext cx="447916" cy="29238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Overflow="clip" horzOverflow="overflow" vert="horz" wrap="square" lIns="45719" tIns="45719" rIns="45719" bIns="45719" numCol="1" spcCol="38100" rtlCol="0" anchor="t">
          <a:spAutoFit/>
        </a:bodyPr>
        <a:lstStyle xmlns:a="http://schemas.openxmlformats.org/drawingml/2006/main"/>
        <a:p xmlns:a="http://schemas.openxmlformats.org/drawingml/2006/main">
          <a:pPr marL="0" marR="0" indent="0" algn="ctr" defTabSz="4572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pt-BR" sz="13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Gilroy-Bold" panose="00000800000000000000" pitchFamily="2" charset="0"/>
              <a:ea typeface="+mn-ea"/>
              <a:cs typeface="+mn-cs"/>
              <a:sym typeface="Helvetica"/>
            </a:rPr>
            <a:t>5,7</a:t>
          </a:r>
        </a:p>
      </cdr:txBody>
    </cdr:sp>
  </cdr:relSizeAnchor>
  <cdr:relSizeAnchor xmlns:cdr="http://schemas.openxmlformats.org/drawingml/2006/chartDrawing">
    <cdr:from>
      <cdr:x>0.27921</cdr:x>
      <cdr:y>0.74475</cdr:y>
    </cdr:from>
    <cdr:to>
      <cdr:x>0.37884</cdr:x>
      <cdr:y>0.82343</cdr:y>
    </cdr:to>
    <cdr:sp macro="" textlink="">
      <cdr:nvSpPr>
        <cdr:cNvPr id="3" name="CaixaDeTexto 1">
          <a:extLst xmlns:a="http://schemas.openxmlformats.org/drawingml/2006/main">
            <a:ext uri="{FF2B5EF4-FFF2-40B4-BE49-F238E27FC236}">
              <a16:creationId xmlns:a16="http://schemas.microsoft.com/office/drawing/2014/main" id="{EDB408CD-CED2-4E33-93A4-0ECB939AB4DD}"/>
            </a:ext>
          </a:extLst>
        </cdr:cNvPr>
        <cdr:cNvSpPr txBox="1"/>
      </cdr:nvSpPr>
      <cdr:spPr>
        <a:xfrm xmlns:a="http://schemas.openxmlformats.org/drawingml/2006/main">
          <a:off x="1485480" y="1888602"/>
          <a:ext cx="530062" cy="19952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9" tIns="45719" rIns="45719" bIns="45719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4572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pt-BR" sz="13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Gilroy-Bold" panose="00000800000000000000" pitchFamily="2" charset="0"/>
              <a:ea typeface="+mn-ea"/>
              <a:cs typeface="+mn-cs"/>
              <a:sym typeface="Helvetica"/>
            </a:rPr>
            <a:t>3,4</a:t>
          </a:r>
        </a:p>
      </cdr:txBody>
    </cdr:sp>
  </cdr:relSizeAnchor>
  <cdr:relSizeAnchor xmlns:cdr="http://schemas.openxmlformats.org/drawingml/2006/chartDrawing">
    <cdr:from>
      <cdr:x>0.15586</cdr:x>
      <cdr:y>0.6165</cdr:y>
    </cdr:from>
    <cdr:to>
      <cdr:x>0.2404</cdr:x>
      <cdr:y>0.69517</cdr:y>
    </cdr:to>
    <cdr:sp macro="" textlink="">
      <cdr:nvSpPr>
        <cdr:cNvPr id="4" name="CaixaDeTexto 1">
          <a:extLst xmlns:a="http://schemas.openxmlformats.org/drawingml/2006/main">
            <a:ext uri="{FF2B5EF4-FFF2-40B4-BE49-F238E27FC236}">
              <a16:creationId xmlns:a16="http://schemas.microsoft.com/office/drawing/2014/main" id="{EDB408CD-CED2-4E33-93A4-0ECB939AB4DD}"/>
            </a:ext>
          </a:extLst>
        </cdr:cNvPr>
        <cdr:cNvSpPr txBox="1"/>
      </cdr:nvSpPr>
      <cdr:spPr>
        <a:xfrm xmlns:a="http://schemas.openxmlformats.org/drawingml/2006/main">
          <a:off x="650622" y="1628717"/>
          <a:ext cx="352898" cy="2078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9" tIns="45719" rIns="45719" bIns="45719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4572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pt-BR" sz="13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Gilroy-Bold" panose="00000800000000000000" pitchFamily="2" charset="0"/>
              <a:ea typeface="+mn-ea"/>
              <a:cs typeface="+mn-cs"/>
              <a:sym typeface="Helvetica"/>
            </a:rPr>
            <a:t>8,5</a:t>
          </a:r>
        </a:p>
      </cdr:txBody>
    </cdr:sp>
  </cdr:relSizeAnchor>
  <cdr:relSizeAnchor xmlns:cdr="http://schemas.openxmlformats.org/drawingml/2006/chartDrawing">
    <cdr:from>
      <cdr:x>0.54254</cdr:x>
      <cdr:y>0.4712</cdr:y>
    </cdr:from>
    <cdr:to>
      <cdr:x>0.64578</cdr:x>
      <cdr:y>0.54987</cdr:y>
    </cdr:to>
    <cdr:sp macro="" textlink="">
      <cdr:nvSpPr>
        <cdr:cNvPr id="5" name="CaixaDeTexto 1">
          <a:extLst xmlns:a="http://schemas.openxmlformats.org/drawingml/2006/main">
            <a:ext uri="{FF2B5EF4-FFF2-40B4-BE49-F238E27FC236}">
              <a16:creationId xmlns:a16="http://schemas.microsoft.com/office/drawing/2014/main" id="{45B73F8C-DAA7-4EB7-967F-52C9AB6656CC}"/>
            </a:ext>
          </a:extLst>
        </cdr:cNvPr>
        <cdr:cNvSpPr txBox="1"/>
      </cdr:nvSpPr>
      <cdr:spPr>
        <a:xfrm xmlns:a="http://schemas.openxmlformats.org/drawingml/2006/main">
          <a:off x="2264761" y="1244839"/>
          <a:ext cx="430959" cy="2078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9" tIns="45719" rIns="45719" bIns="45719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4572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lang="pt-BR" sz="1300" dirty="0">
              <a:solidFill>
                <a:schemeClr val="tx1"/>
              </a:solidFill>
              <a:latin typeface="Gilroy-Bold" panose="00000800000000000000" pitchFamily="2" charset="0"/>
              <a:sym typeface="Helvetica"/>
            </a:rPr>
            <a:t>13,8</a:t>
          </a:r>
          <a:endParaRPr kumimoji="0" lang="pt-BR" sz="1300" b="0" i="0" u="none" strike="noStrike" cap="none" spc="0" normalizeH="0" baseline="0" dirty="0">
            <a:ln>
              <a:noFill/>
            </a:ln>
            <a:solidFill>
              <a:schemeClr val="tx1"/>
            </a:solidFill>
            <a:effectLst/>
            <a:uFillTx/>
            <a:latin typeface="Gilroy-Bold" panose="00000800000000000000" pitchFamily="2" charset="0"/>
            <a:ea typeface="+mn-ea"/>
            <a:cs typeface="+mn-cs"/>
            <a:sym typeface="Helvetica"/>
          </a:endParaRPr>
        </a:p>
      </cdr:txBody>
    </cdr:sp>
  </cdr:relSizeAnchor>
  <cdr:relSizeAnchor xmlns:cdr="http://schemas.openxmlformats.org/drawingml/2006/chartDrawing">
    <cdr:from>
      <cdr:x>0.65489</cdr:x>
      <cdr:y>0.03101</cdr:y>
    </cdr:from>
    <cdr:to>
      <cdr:x>0.80163</cdr:x>
      <cdr:y>0.10968</cdr:y>
    </cdr:to>
    <cdr:sp macro="" textlink="">
      <cdr:nvSpPr>
        <cdr:cNvPr id="7" name="CaixaDeTexto 1">
          <a:extLst xmlns:a="http://schemas.openxmlformats.org/drawingml/2006/main">
            <a:ext uri="{FF2B5EF4-FFF2-40B4-BE49-F238E27FC236}">
              <a16:creationId xmlns:a16="http://schemas.microsoft.com/office/drawing/2014/main" id="{02B65B9D-593F-4060-A946-6418E5092774}"/>
            </a:ext>
          </a:extLst>
        </cdr:cNvPr>
        <cdr:cNvSpPr txBox="1"/>
      </cdr:nvSpPr>
      <cdr:spPr>
        <a:xfrm xmlns:a="http://schemas.openxmlformats.org/drawingml/2006/main">
          <a:off x="2733744" y="81928"/>
          <a:ext cx="612543" cy="2078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9" tIns="45719" rIns="45719" bIns="45719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4572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lang="pt-BR" sz="1300" dirty="0">
              <a:solidFill>
                <a:schemeClr val="tx1"/>
              </a:solidFill>
              <a:latin typeface="Gilroy-Bold" panose="00000800000000000000" pitchFamily="2" charset="0"/>
              <a:sym typeface="Helvetica"/>
            </a:rPr>
            <a:t>30,9</a:t>
          </a:r>
          <a:endParaRPr kumimoji="0" lang="pt-BR" sz="1300" b="0" i="0" u="none" strike="noStrike" cap="none" spc="0" normalizeH="0" baseline="0" dirty="0">
            <a:ln>
              <a:noFill/>
            </a:ln>
            <a:solidFill>
              <a:schemeClr val="tx1"/>
            </a:solidFill>
            <a:effectLst/>
            <a:uFillTx/>
            <a:latin typeface="Gilroy-Bold" panose="00000800000000000000" pitchFamily="2" charset="0"/>
            <a:ea typeface="+mn-ea"/>
            <a:cs typeface="+mn-cs"/>
            <a:sym typeface="Helvetica"/>
          </a:endParaRPr>
        </a:p>
      </cdr:txBody>
    </cdr:sp>
  </cdr:relSizeAnchor>
  <cdr:relSizeAnchor xmlns:cdr="http://schemas.openxmlformats.org/drawingml/2006/chartDrawing">
    <cdr:from>
      <cdr:x>0.81622</cdr:x>
      <cdr:y>0</cdr:y>
    </cdr:from>
    <cdr:to>
      <cdr:x>0.9259</cdr:x>
      <cdr:y>0.11067</cdr:y>
    </cdr:to>
    <cdr:sp macro="" textlink="">
      <cdr:nvSpPr>
        <cdr:cNvPr id="8" name="CaixaDeTexto 1">
          <a:extLst xmlns:a="http://schemas.openxmlformats.org/drawingml/2006/main">
            <a:ext uri="{FF2B5EF4-FFF2-40B4-BE49-F238E27FC236}">
              <a16:creationId xmlns:a16="http://schemas.microsoft.com/office/drawing/2014/main" id="{04DAC112-EE0C-4850-ABAC-6D0D32240B79}"/>
            </a:ext>
          </a:extLst>
        </cdr:cNvPr>
        <cdr:cNvSpPr txBox="1"/>
      </cdr:nvSpPr>
      <cdr:spPr>
        <a:xfrm xmlns:a="http://schemas.openxmlformats.org/drawingml/2006/main">
          <a:off x="3407177" y="0"/>
          <a:ext cx="457841" cy="29238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9" tIns="45719" rIns="45719" bIns="45719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4572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pt-BR" sz="13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Gilroy-Bold" panose="00000800000000000000" pitchFamily="2" charset="0"/>
              <a:ea typeface="+mn-ea"/>
              <a:cs typeface="+mn-cs"/>
              <a:sym typeface="Helvetica"/>
            </a:rPr>
            <a:t>31,8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Shape 32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27" name="Shape 32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528">
        <a:latin typeface="+mn-lt"/>
        <a:ea typeface="+mn-ea"/>
        <a:cs typeface="+mn-cs"/>
        <a:sym typeface="Helvetica"/>
      </a:defRPr>
    </a:lvl1pPr>
    <a:lvl2pPr indent="100579" latinLnBrk="0">
      <a:defRPr sz="528">
        <a:latin typeface="+mn-lt"/>
        <a:ea typeface="+mn-ea"/>
        <a:cs typeface="+mn-cs"/>
        <a:sym typeface="Helvetica"/>
      </a:defRPr>
    </a:lvl2pPr>
    <a:lvl3pPr indent="201158" latinLnBrk="0">
      <a:defRPr sz="528">
        <a:latin typeface="+mn-lt"/>
        <a:ea typeface="+mn-ea"/>
        <a:cs typeface="+mn-cs"/>
        <a:sym typeface="Helvetica"/>
      </a:defRPr>
    </a:lvl3pPr>
    <a:lvl4pPr indent="301739" latinLnBrk="0">
      <a:defRPr sz="528">
        <a:latin typeface="+mn-lt"/>
        <a:ea typeface="+mn-ea"/>
        <a:cs typeface="+mn-cs"/>
        <a:sym typeface="Helvetica"/>
      </a:defRPr>
    </a:lvl4pPr>
    <a:lvl5pPr indent="402317" latinLnBrk="0">
      <a:defRPr sz="528">
        <a:latin typeface="+mn-lt"/>
        <a:ea typeface="+mn-ea"/>
        <a:cs typeface="+mn-cs"/>
        <a:sym typeface="Helvetica"/>
      </a:defRPr>
    </a:lvl5pPr>
    <a:lvl6pPr indent="502896" latinLnBrk="0">
      <a:defRPr sz="528">
        <a:latin typeface="+mn-lt"/>
        <a:ea typeface="+mn-ea"/>
        <a:cs typeface="+mn-cs"/>
        <a:sym typeface="Helvetica"/>
      </a:defRPr>
    </a:lvl6pPr>
    <a:lvl7pPr indent="603475" latinLnBrk="0">
      <a:defRPr sz="528">
        <a:latin typeface="+mn-lt"/>
        <a:ea typeface="+mn-ea"/>
        <a:cs typeface="+mn-cs"/>
        <a:sym typeface="Helvetica"/>
      </a:defRPr>
    </a:lvl7pPr>
    <a:lvl8pPr indent="704056" latinLnBrk="0">
      <a:defRPr sz="528">
        <a:latin typeface="+mn-lt"/>
        <a:ea typeface="+mn-ea"/>
        <a:cs typeface="+mn-cs"/>
        <a:sym typeface="Helvetica"/>
      </a:defRPr>
    </a:lvl8pPr>
    <a:lvl9pPr indent="804635" latinLnBrk="0">
      <a:defRPr sz="528">
        <a:latin typeface="+mn-lt"/>
        <a:ea typeface="+mn-ea"/>
        <a:cs typeface="+mn-cs"/>
        <a:sym typeface="Helvetica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32990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3467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08280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176329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948481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548C7-0E03-9EFC-E937-4898947E7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49080BE-D87E-9ACE-872B-AFC00CAEF7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393EFA2-3A0C-BD19-5D27-2B933D3812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19033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102768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95E37-7C02-351C-C903-8954C5640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BC92CB3-CB69-2D05-EB82-34122DBE2A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B35CA88-97AF-281A-C68B-41E2EAB093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074944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221006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455896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79068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/>
          <p:cNvSpPr>
            <a:spLocks noGrp="1"/>
          </p:cNvSpPr>
          <p:nvPr>
            <p:ph type="pic" idx="21"/>
          </p:nvPr>
        </p:nvSpPr>
        <p:spPr>
          <a:xfrm>
            <a:off x="6365580" y="0"/>
            <a:ext cx="5830393" cy="5779698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8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icture Placeholder 21"/>
          <p:cNvSpPr>
            <a:spLocks noGrp="1"/>
          </p:cNvSpPr>
          <p:nvPr>
            <p:ph type="pic" sz="quarter" idx="21"/>
          </p:nvPr>
        </p:nvSpPr>
        <p:spPr>
          <a:xfrm>
            <a:off x="9091485" y="2577600"/>
            <a:ext cx="2161126" cy="21600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42" name="Picture Placeholder 20"/>
          <p:cNvSpPr>
            <a:spLocks noGrp="1"/>
          </p:cNvSpPr>
          <p:nvPr>
            <p:ph type="pic" sz="quarter" idx="22"/>
          </p:nvPr>
        </p:nvSpPr>
        <p:spPr>
          <a:xfrm>
            <a:off x="6375447" y="2577600"/>
            <a:ext cx="2161126" cy="21600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43" name="Picture Placeholder 16"/>
          <p:cNvSpPr>
            <a:spLocks noGrp="1"/>
          </p:cNvSpPr>
          <p:nvPr>
            <p:ph type="pic" sz="quarter" idx="23"/>
          </p:nvPr>
        </p:nvSpPr>
        <p:spPr>
          <a:xfrm>
            <a:off x="943367" y="2577600"/>
            <a:ext cx="2161126" cy="21600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44" name="Picture Placeholder 19"/>
          <p:cNvSpPr>
            <a:spLocks noGrp="1"/>
          </p:cNvSpPr>
          <p:nvPr>
            <p:ph type="pic" sz="quarter" idx="24"/>
          </p:nvPr>
        </p:nvSpPr>
        <p:spPr>
          <a:xfrm>
            <a:off x="3659406" y="2577600"/>
            <a:ext cx="2161126" cy="21600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45" name="Straight Connector 12"/>
          <p:cNvSpPr/>
          <p:nvPr/>
        </p:nvSpPr>
        <p:spPr>
          <a:xfrm>
            <a:off x="4" y="6120586"/>
            <a:ext cx="12195972" cy="1"/>
          </a:xfrm>
          <a:prstGeom prst="line">
            <a:avLst/>
          </a:prstGeom>
          <a:ln w="6350">
            <a:solidFill>
              <a:srgbClr val="CFD8E1"/>
            </a:solidFill>
            <a:miter/>
          </a:ln>
        </p:spPr>
        <p:txBody>
          <a:bodyPr lIns="18583" rIns="18583"/>
          <a:lstStyle/>
          <a:p>
            <a:endParaRPr sz="322"/>
          </a:p>
        </p:txBody>
      </p:sp>
      <p:sp>
        <p:nvSpPr>
          <p:cNvPr id="2" name="Oval 6">
            <a:extLst>
              <a:ext uri="{FF2B5EF4-FFF2-40B4-BE49-F238E27FC236}">
                <a16:creationId xmlns:a16="http://schemas.microsoft.com/office/drawing/2014/main" id="{E3E1EAF1-0B47-C129-DBC4-18E30C11DCB0}"/>
              </a:ext>
            </a:extLst>
          </p:cNvPr>
          <p:cNvSpPr/>
          <p:nvPr userDrawn="1"/>
        </p:nvSpPr>
        <p:spPr>
          <a:xfrm>
            <a:off x="11422894" y="6313650"/>
            <a:ext cx="392800" cy="396000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2"/>
          </a:p>
        </p:txBody>
      </p:sp>
      <p:sp>
        <p:nvSpPr>
          <p:cNvPr id="3" name="Número do Slide">
            <a:extLst>
              <a:ext uri="{FF2B5EF4-FFF2-40B4-BE49-F238E27FC236}">
                <a16:creationId xmlns:a16="http://schemas.microsoft.com/office/drawing/2014/main" id="{3A462157-DB7B-1D46-B235-6B36C202E64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69734" y="6390399"/>
            <a:ext cx="299119" cy="242502"/>
          </a:xfrm>
          <a:prstGeom prst="rect">
            <a:avLst/>
          </a:prstGeom>
        </p:spPr>
        <p:txBody>
          <a:bodyPr/>
          <a:lstStyle>
            <a:lvl1pPr algn="ctr">
              <a:defRPr sz="976" b="0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 lang="pt-BR" smtClean="0"/>
              <a:pPr/>
              <a:t>‹nº›</a:t>
            </a:fld>
            <a:endParaRPr lang="pt-BR" b="0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icture Placeholder 14"/>
          <p:cNvSpPr>
            <a:spLocks noGrp="1"/>
          </p:cNvSpPr>
          <p:nvPr>
            <p:ph type="pic" sz="half" idx="21"/>
          </p:nvPr>
        </p:nvSpPr>
        <p:spPr>
          <a:xfrm>
            <a:off x="3187314" y="5"/>
            <a:ext cx="3556215" cy="612058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75" name="Straight Connector 7"/>
          <p:cNvSpPr/>
          <p:nvPr/>
        </p:nvSpPr>
        <p:spPr>
          <a:xfrm>
            <a:off x="4" y="6120586"/>
            <a:ext cx="12195972" cy="1"/>
          </a:xfrm>
          <a:prstGeom prst="line">
            <a:avLst/>
          </a:prstGeom>
          <a:ln w="6350">
            <a:solidFill>
              <a:srgbClr val="CFD8E1"/>
            </a:solidFill>
            <a:miter/>
          </a:ln>
        </p:spPr>
        <p:txBody>
          <a:bodyPr lIns="18583" rIns="18583"/>
          <a:lstStyle/>
          <a:p>
            <a:endParaRPr sz="322"/>
          </a:p>
        </p:txBody>
      </p:sp>
      <p:sp>
        <p:nvSpPr>
          <p:cNvPr id="2" name="Oval 6">
            <a:extLst>
              <a:ext uri="{FF2B5EF4-FFF2-40B4-BE49-F238E27FC236}">
                <a16:creationId xmlns:a16="http://schemas.microsoft.com/office/drawing/2014/main" id="{A0826E66-4871-0576-E0C4-9D057CC4E502}"/>
              </a:ext>
            </a:extLst>
          </p:cNvPr>
          <p:cNvSpPr/>
          <p:nvPr userDrawn="1"/>
        </p:nvSpPr>
        <p:spPr>
          <a:xfrm>
            <a:off x="11422894" y="6313650"/>
            <a:ext cx="392800" cy="396000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2"/>
          </a:p>
        </p:txBody>
      </p:sp>
      <p:sp>
        <p:nvSpPr>
          <p:cNvPr id="3" name="Número do Slide">
            <a:extLst>
              <a:ext uri="{FF2B5EF4-FFF2-40B4-BE49-F238E27FC236}">
                <a16:creationId xmlns:a16="http://schemas.microsoft.com/office/drawing/2014/main" id="{71F3727C-20A7-D2AE-E076-582C4FC738B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69734" y="6390399"/>
            <a:ext cx="299119" cy="242502"/>
          </a:xfrm>
          <a:prstGeom prst="rect">
            <a:avLst/>
          </a:prstGeom>
        </p:spPr>
        <p:txBody>
          <a:bodyPr/>
          <a:lstStyle>
            <a:lvl1pPr algn="ctr">
              <a:defRPr sz="976" b="0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 lang="pt-BR" smtClean="0"/>
              <a:pPr/>
              <a:t>‹nº›</a:t>
            </a:fld>
            <a:endParaRPr lang="pt-BR" b="0" dirty="0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Straight Connector 5"/>
          <p:cNvSpPr/>
          <p:nvPr/>
        </p:nvSpPr>
        <p:spPr>
          <a:xfrm>
            <a:off x="4" y="6120586"/>
            <a:ext cx="12195972" cy="1"/>
          </a:xfrm>
          <a:prstGeom prst="line">
            <a:avLst/>
          </a:prstGeom>
          <a:ln w="6350">
            <a:solidFill>
              <a:srgbClr val="CFD8E1"/>
            </a:solidFill>
            <a:miter/>
          </a:ln>
        </p:spPr>
        <p:txBody>
          <a:bodyPr lIns="18583" rIns="18583"/>
          <a:lstStyle/>
          <a:p>
            <a:endParaRPr sz="322"/>
          </a:p>
        </p:txBody>
      </p:sp>
      <p:sp>
        <p:nvSpPr>
          <p:cNvPr id="312" name="Oval 6"/>
          <p:cNvSpPr/>
          <p:nvPr/>
        </p:nvSpPr>
        <p:spPr>
          <a:xfrm>
            <a:off x="11422894" y="6313650"/>
            <a:ext cx="392800" cy="396000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2"/>
          </a:p>
        </p:txBody>
      </p:sp>
      <p:sp>
        <p:nvSpPr>
          <p:cNvPr id="313" name="Número do Slide"/>
          <p:cNvSpPr txBox="1">
            <a:spLocks noGrp="1"/>
          </p:cNvSpPr>
          <p:nvPr>
            <p:ph type="sldNum" sz="quarter" idx="2"/>
          </p:nvPr>
        </p:nvSpPr>
        <p:spPr>
          <a:xfrm>
            <a:off x="11469734" y="6390399"/>
            <a:ext cx="299119" cy="242502"/>
          </a:xfrm>
          <a:prstGeom prst="rect">
            <a:avLst/>
          </a:prstGeom>
        </p:spPr>
        <p:txBody>
          <a:bodyPr/>
          <a:lstStyle>
            <a:lvl1pPr algn="ctr">
              <a:defRPr sz="976" b="0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 lang="pt-BR" smtClean="0"/>
              <a:pPr/>
              <a:t>‹nº›</a:t>
            </a:fld>
            <a:endParaRPr lang="pt-BR" b="0" dirty="0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o Título"/>
          <p:cNvSpPr txBox="1">
            <a:spLocks noGrp="1"/>
          </p:cNvSpPr>
          <p:nvPr>
            <p:ph type="title"/>
          </p:nvPr>
        </p:nvSpPr>
        <p:spPr>
          <a:xfrm>
            <a:off x="609600" y="92075"/>
            <a:ext cx="109728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r>
              <a:rPr dirty="0" err="1"/>
              <a:t>Texto</a:t>
            </a:r>
            <a:r>
              <a:rPr dirty="0"/>
              <a:t> do </a:t>
            </a:r>
            <a:r>
              <a:rPr dirty="0" err="1"/>
              <a:t>Título</a:t>
            </a:r>
            <a:endParaRPr dirty="0"/>
          </a:p>
        </p:txBody>
      </p:sp>
      <p:sp>
        <p:nvSpPr>
          <p:cNvPr id="3" name="Nível de Corpo Um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r>
              <a:rPr dirty="0" err="1"/>
              <a:t>Nível</a:t>
            </a:r>
            <a:r>
              <a:rPr dirty="0"/>
              <a:t> de Corpo Um</a:t>
            </a:r>
          </a:p>
          <a:p>
            <a:pPr lvl="1"/>
            <a:r>
              <a:rPr dirty="0" err="1"/>
              <a:t>Nível</a:t>
            </a:r>
            <a:r>
              <a:rPr dirty="0"/>
              <a:t> de Corpo </a:t>
            </a:r>
            <a:r>
              <a:rPr dirty="0" err="1"/>
              <a:t>Dois</a:t>
            </a:r>
            <a:endParaRPr dirty="0"/>
          </a:p>
          <a:p>
            <a:pPr lvl="2"/>
            <a:r>
              <a:rPr dirty="0" err="1"/>
              <a:t>Nível</a:t>
            </a:r>
            <a:r>
              <a:rPr dirty="0"/>
              <a:t> de Corpo </a:t>
            </a:r>
            <a:r>
              <a:rPr dirty="0" err="1"/>
              <a:t>Três</a:t>
            </a:r>
            <a:endParaRPr dirty="0"/>
          </a:p>
          <a:p>
            <a:pPr lvl="3"/>
            <a:r>
              <a:rPr dirty="0" err="1"/>
              <a:t>Nível</a:t>
            </a:r>
            <a:r>
              <a:rPr dirty="0"/>
              <a:t> de Corpo Quatro</a:t>
            </a:r>
          </a:p>
          <a:p>
            <a:pPr lvl="4"/>
            <a:r>
              <a:rPr dirty="0" err="1"/>
              <a:t>Nível</a:t>
            </a:r>
            <a:r>
              <a:rPr dirty="0"/>
              <a:t> de Corpo Cinco</a:t>
            </a:r>
          </a:p>
        </p:txBody>
      </p:sp>
      <p:sp>
        <p:nvSpPr>
          <p:cNvPr id="4" name="Número do Slide"/>
          <p:cNvSpPr txBox="1">
            <a:spLocks noGrp="1"/>
          </p:cNvSpPr>
          <p:nvPr>
            <p:ph type="sldNum" sz="quarter" idx="2"/>
          </p:nvPr>
        </p:nvSpPr>
        <p:spPr>
          <a:xfrm>
            <a:off x="8541077" y="6272642"/>
            <a:ext cx="196526" cy="167418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488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66" r:id="rId3"/>
    <p:sldLayoutId id="2147483679" r:id="rId4"/>
  </p:sldLayoutIdLst>
  <p:transition spd="med"/>
  <p:txStyles>
    <p:titleStyle>
      <a:lvl1pPr marL="0" marR="0" indent="0" algn="l" defTabSz="74330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37" b="0" i="0" u="none" strike="noStrike" cap="none" spc="0" baseline="0">
          <a:solidFill>
            <a:srgbClr val="000000"/>
          </a:solidFill>
          <a:uFillTx/>
          <a:latin typeface="Gilroy-ExtraBold" panose="00000900000000000000" pitchFamily="2" charset="0"/>
          <a:ea typeface="+mn-ea"/>
          <a:cs typeface="+mn-cs"/>
          <a:sym typeface="Helvetica"/>
        </a:defRPr>
      </a:lvl1pPr>
      <a:lvl2pPr marL="0" marR="0" indent="0" algn="l" defTabSz="74330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37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0" algn="l" defTabSz="74330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37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0" algn="l" defTabSz="74330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37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0" algn="l" defTabSz="74330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37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0" algn="l" defTabSz="74330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37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0" algn="l" defTabSz="74330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37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0" algn="l" defTabSz="74330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37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0" algn="l" defTabSz="74330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37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9pPr>
    </p:titleStyle>
    <p:bodyStyle>
      <a:lvl1pPr marL="185826" marR="0" indent="-185826" algn="l" defTabSz="743304" rtl="0" latinLnBrk="0">
        <a:lnSpc>
          <a:spcPct val="90000"/>
        </a:lnSpc>
        <a:spcBef>
          <a:spcPts val="813"/>
        </a:spcBef>
        <a:spcAft>
          <a:spcPts val="0"/>
        </a:spcAft>
        <a:buClrTx/>
        <a:buSzPct val="100000"/>
        <a:buFont typeface="Helvetica"/>
        <a:buChar char="•"/>
        <a:tabLst/>
        <a:defRPr sz="2236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1pPr>
      <a:lvl2pPr marL="589108" marR="0" indent="-217456" algn="l" defTabSz="743304" rtl="0" latinLnBrk="0">
        <a:lnSpc>
          <a:spcPct val="90000"/>
        </a:lnSpc>
        <a:spcBef>
          <a:spcPts val="813"/>
        </a:spcBef>
        <a:spcAft>
          <a:spcPts val="0"/>
        </a:spcAft>
        <a:buClrTx/>
        <a:buSzPct val="100000"/>
        <a:buFont typeface="Helvetica"/>
        <a:buChar char="•"/>
        <a:tabLst/>
        <a:defRPr sz="2236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2pPr>
      <a:lvl3pPr marL="1005368" marR="0" indent="-262062" algn="l" defTabSz="743304" rtl="0" latinLnBrk="0">
        <a:lnSpc>
          <a:spcPct val="90000"/>
        </a:lnSpc>
        <a:spcBef>
          <a:spcPts val="813"/>
        </a:spcBef>
        <a:spcAft>
          <a:spcPts val="0"/>
        </a:spcAft>
        <a:buClrTx/>
        <a:buSzPct val="100000"/>
        <a:buFont typeface="Helvetica"/>
        <a:buChar char="•"/>
        <a:tabLst/>
        <a:defRPr sz="2236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3pPr>
      <a:lvl4pPr marL="1406970" marR="0" indent="-292013" algn="l" defTabSz="743304" rtl="0" latinLnBrk="0">
        <a:lnSpc>
          <a:spcPct val="90000"/>
        </a:lnSpc>
        <a:spcBef>
          <a:spcPts val="813"/>
        </a:spcBef>
        <a:spcAft>
          <a:spcPts val="0"/>
        </a:spcAft>
        <a:buClrTx/>
        <a:buSzPct val="100000"/>
        <a:buFont typeface="Helvetica"/>
        <a:buChar char="•"/>
        <a:tabLst/>
        <a:defRPr sz="2236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4pPr>
      <a:lvl5pPr marL="1778621" marR="0" indent="-292013" algn="l" defTabSz="743304" rtl="0" latinLnBrk="0">
        <a:lnSpc>
          <a:spcPct val="90000"/>
        </a:lnSpc>
        <a:spcBef>
          <a:spcPts val="813"/>
        </a:spcBef>
        <a:spcAft>
          <a:spcPts val="0"/>
        </a:spcAft>
        <a:buClrTx/>
        <a:buSzPct val="100000"/>
        <a:buFont typeface="Helvetica"/>
        <a:buChar char="•"/>
        <a:tabLst/>
        <a:defRPr sz="2236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5pPr>
      <a:lvl6pPr marL="2150274" marR="0" indent="-292013" algn="l" defTabSz="743304" rtl="0" latinLnBrk="0">
        <a:lnSpc>
          <a:spcPct val="90000"/>
        </a:lnSpc>
        <a:spcBef>
          <a:spcPts val="813"/>
        </a:spcBef>
        <a:spcAft>
          <a:spcPts val="0"/>
        </a:spcAft>
        <a:buClrTx/>
        <a:buSzPct val="100000"/>
        <a:buFont typeface="Helvetica"/>
        <a:buChar char="•"/>
        <a:tabLst/>
        <a:defRPr sz="2236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6pPr>
      <a:lvl7pPr marL="2521925" marR="0" indent="-292013" algn="l" defTabSz="743304" rtl="0" latinLnBrk="0">
        <a:lnSpc>
          <a:spcPct val="90000"/>
        </a:lnSpc>
        <a:spcBef>
          <a:spcPts val="813"/>
        </a:spcBef>
        <a:spcAft>
          <a:spcPts val="0"/>
        </a:spcAft>
        <a:buClrTx/>
        <a:buSzPct val="100000"/>
        <a:buFont typeface="Helvetica"/>
        <a:buChar char="•"/>
        <a:tabLst/>
        <a:defRPr sz="2236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7pPr>
      <a:lvl8pPr marL="2893578" marR="0" indent="-292013" algn="l" defTabSz="743304" rtl="0" latinLnBrk="0">
        <a:lnSpc>
          <a:spcPct val="90000"/>
        </a:lnSpc>
        <a:spcBef>
          <a:spcPts val="813"/>
        </a:spcBef>
        <a:spcAft>
          <a:spcPts val="0"/>
        </a:spcAft>
        <a:buClrTx/>
        <a:buSzPct val="100000"/>
        <a:buFont typeface="Helvetica"/>
        <a:buChar char="•"/>
        <a:tabLst/>
        <a:defRPr sz="2236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8pPr>
      <a:lvl9pPr marL="3265230" marR="0" indent="-292013" algn="l" defTabSz="743304" rtl="0" latinLnBrk="0">
        <a:lnSpc>
          <a:spcPct val="90000"/>
        </a:lnSpc>
        <a:spcBef>
          <a:spcPts val="813"/>
        </a:spcBef>
        <a:spcAft>
          <a:spcPts val="0"/>
        </a:spcAft>
        <a:buClrTx/>
        <a:buSzPct val="100000"/>
        <a:buFont typeface="Helvetica"/>
        <a:buChar char="•"/>
        <a:tabLst/>
        <a:defRPr sz="2236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9pPr>
    </p:bodyStyle>
    <p:otherStyle>
      <a:lvl1pPr marL="0" marR="0" indent="0" algn="r" defTabSz="1858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8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185873" algn="r" defTabSz="1858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8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371745" algn="r" defTabSz="1858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8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557618" algn="r" defTabSz="1858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8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743490" algn="r" defTabSz="1858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8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929363" algn="r" defTabSz="1858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8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1115236" algn="r" defTabSz="1858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8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1301109" algn="r" defTabSz="1858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8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1486980" algn="r" defTabSz="1858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8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7.sv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10" Type="http://schemas.openxmlformats.org/officeDocument/2006/relationships/image" Target="../media/image7.svg"/><Relationship Id="rId4" Type="http://schemas.openxmlformats.org/officeDocument/2006/relationships/image" Target="../media/image22.svg"/><Relationship Id="rId9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Relationship Id="rId9" Type="http://schemas.openxmlformats.org/officeDocument/2006/relationships/image" Target="../media/image7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chart" Target="../charts/char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svg"/><Relationship Id="rId7" Type="http://schemas.openxmlformats.org/officeDocument/2006/relationships/image" Target="../media/image38.png"/><Relationship Id="rId12" Type="http://schemas.openxmlformats.org/officeDocument/2006/relationships/image" Target="../media/image7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6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7.xml"/><Relationship Id="rId4" Type="http://schemas.openxmlformats.org/officeDocument/2006/relationships/image" Target="../media/image7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7" Type="http://schemas.openxmlformats.org/officeDocument/2006/relationships/image" Target="../media/image49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sv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3D27AE-FFAD-D1A5-4D4E-F248E990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áfico 7">
            <a:extLst>
              <a:ext uri="{FF2B5EF4-FFF2-40B4-BE49-F238E27FC236}">
                <a16:creationId xmlns:a16="http://schemas.microsoft.com/office/drawing/2014/main" id="{E808924A-B12A-63E3-29E2-3F989E0D06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22582" y="383096"/>
            <a:ext cx="2266560" cy="539150"/>
          </a:xfrm>
          <a:prstGeom prst="rect">
            <a:avLst/>
          </a:prstGeom>
        </p:spPr>
      </p:pic>
      <p:sp>
        <p:nvSpPr>
          <p:cNvPr id="344" name="TextBox 13">
            <a:extLst>
              <a:ext uri="{FF2B5EF4-FFF2-40B4-BE49-F238E27FC236}">
                <a16:creationId xmlns:a16="http://schemas.microsoft.com/office/drawing/2014/main" id="{1D27157C-EDC2-B95C-5CB8-EB980263C98B}"/>
              </a:ext>
            </a:extLst>
          </p:cNvPr>
          <p:cNvSpPr txBox="1"/>
          <p:nvPr/>
        </p:nvSpPr>
        <p:spPr>
          <a:xfrm>
            <a:off x="5697793" y="1305342"/>
            <a:ext cx="6286500" cy="21236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8583" rIns="18583">
            <a:spAutoFit/>
          </a:bodyPr>
          <a:lstStyle>
            <a:lvl1pPr>
              <a:defRPr sz="13800">
                <a:latin typeface="Poppins Bold"/>
                <a:ea typeface="Poppins Bold"/>
                <a:cs typeface="Poppins Bold"/>
                <a:sym typeface="Poppins Bold"/>
              </a:defRPr>
            </a:lvl1pPr>
          </a:lstStyle>
          <a:p>
            <a:r>
              <a:rPr lang="pt-BR" sz="6600" dirty="0">
                <a:solidFill>
                  <a:schemeClr val="accent1"/>
                </a:solidFill>
                <a:latin typeface="Gilroy-ExtraBold" panose="00000900000000000000" pitchFamily="2" charset="0"/>
              </a:rPr>
              <a:t>BALANÇO 2025 E AGENDA 2026</a:t>
            </a:r>
          </a:p>
        </p:txBody>
      </p: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3F5063D4-7BA3-0FE9-C239-8625947DD61A}"/>
              </a:ext>
            </a:extLst>
          </p:cNvPr>
          <p:cNvGrpSpPr/>
          <p:nvPr/>
        </p:nvGrpSpPr>
        <p:grpSpPr>
          <a:xfrm>
            <a:off x="409951" y="6360188"/>
            <a:ext cx="2379424" cy="215444"/>
            <a:chOff x="327561" y="6412778"/>
            <a:chExt cx="2379424" cy="215444"/>
          </a:xfrm>
        </p:grpSpPr>
        <p:sp>
          <p:nvSpPr>
            <p:cNvPr id="22" name="Footer Placeholder 2">
              <a:extLst>
                <a:ext uri="{FF2B5EF4-FFF2-40B4-BE49-F238E27FC236}">
                  <a16:creationId xmlns:a16="http://schemas.microsoft.com/office/drawing/2014/main" id="{3C1AF2A5-1F8F-F110-1927-9EC58EA9F571}"/>
                </a:ext>
              </a:extLst>
            </p:cNvPr>
            <p:cNvSpPr txBox="1"/>
            <p:nvPr/>
          </p:nvSpPr>
          <p:spPr>
            <a:xfrm>
              <a:off x="936066" y="6412778"/>
              <a:ext cx="1770919" cy="21544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 anchor="ctr">
              <a:spAutoFit/>
            </a:bodyPr>
            <a:lstStyle>
              <a:lvl1pPr>
                <a:defRPr sz="1600" b="1" spc="300">
                  <a:solidFill>
                    <a:srgbClr val="44546A"/>
                  </a:solidFill>
                </a:defRPr>
              </a:lvl1pPr>
            </a:lstStyle>
            <a:p>
              <a:r>
                <a:rPr lang="pt-BR" sz="800" b="0" spc="200" dirty="0">
                  <a:solidFill>
                    <a:schemeClr val="bg2"/>
                  </a:solidFill>
                  <a:latin typeface="Gilroy-Bold" panose="00000800000000000000" pitchFamily="2" charset="0"/>
                </a:rPr>
                <a:t>MPOR | BALANÇO 2025</a:t>
              </a:r>
              <a:endParaRPr sz="800" b="0" spc="200" dirty="0">
                <a:solidFill>
                  <a:schemeClr val="bg2"/>
                </a:solidFill>
                <a:latin typeface="Gilroy-Bold" panose="00000800000000000000" pitchFamily="2" charset="0"/>
              </a:endParaRPr>
            </a:p>
          </p:txBody>
        </p:sp>
        <p:pic>
          <p:nvPicPr>
            <p:cNvPr id="23" name="Gráfico 22">
              <a:extLst>
                <a:ext uri="{FF2B5EF4-FFF2-40B4-BE49-F238E27FC236}">
                  <a16:creationId xmlns:a16="http://schemas.microsoft.com/office/drawing/2014/main" id="{156FB36D-EC4F-800B-680B-004E8A9B65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27561" y="6429816"/>
              <a:ext cx="537853" cy="181369"/>
            </a:xfrm>
            <a:prstGeom prst="rect">
              <a:avLst/>
            </a:prstGeom>
          </p:spPr>
        </p:pic>
      </p:grpSp>
      <p:pic>
        <p:nvPicPr>
          <p:cNvPr id="7" name="Imagem 6" descr="Homem com guarda-chuva colorido&#10;&#10;Descrição gerada automaticamente com confiança média">
            <a:extLst>
              <a:ext uri="{FF2B5EF4-FFF2-40B4-BE49-F238E27FC236}">
                <a16:creationId xmlns:a16="http://schemas.microsoft.com/office/drawing/2014/main" id="{51F1410C-A826-4983-A427-F7B618C12B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95475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0D055862-0520-7551-B9B0-A29B323BE14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26943" y="6403325"/>
            <a:ext cx="393582" cy="242887"/>
          </a:xfr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 lang="pt-BR"/>
              <a:pPr/>
              <a:t>2</a:t>
            </a:fld>
            <a:endParaRPr lang="pt-BR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F8914EEC-0AAB-4F02-95EE-AFC5E6D9068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96000" y="0"/>
            <a:ext cx="6096000" cy="6134527"/>
          </a:xfrm>
          <a:prstGeom prst="rect">
            <a:avLst/>
          </a:prstGeom>
          <a:solidFill>
            <a:srgbClr val="00822D"/>
          </a:solidFill>
          <a:ln w="12700">
            <a:miter lim="400000"/>
          </a:ln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2" dirty="0"/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20A22C0B-7DAB-BFAD-1C5E-7344236CF7FD}"/>
              </a:ext>
            </a:extLst>
          </p:cNvPr>
          <p:cNvGrpSpPr/>
          <p:nvPr/>
        </p:nvGrpSpPr>
        <p:grpSpPr>
          <a:xfrm>
            <a:off x="370476" y="6430768"/>
            <a:ext cx="4750911" cy="215444"/>
            <a:chOff x="327561" y="6430768"/>
            <a:chExt cx="4750911" cy="215444"/>
          </a:xfrm>
        </p:grpSpPr>
        <p:sp>
          <p:nvSpPr>
            <p:cNvPr id="12" name="Footer Placeholder 2">
              <a:extLst>
                <a:ext uri="{FF2B5EF4-FFF2-40B4-BE49-F238E27FC236}">
                  <a16:creationId xmlns:a16="http://schemas.microsoft.com/office/drawing/2014/main" id="{0DBA0657-882B-649A-07F4-53AF3900CDDC}"/>
                </a:ext>
              </a:extLst>
            </p:cNvPr>
            <p:cNvSpPr txBox="1"/>
            <p:nvPr/>
          </p:nvSpPr>
          <p:spPr>
            <a:xfrm>
              <a:off x="936066" y="6430768"/>
              <a:ext cx="4142406" cy="21544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8583" rIns="18583" anchor="ctr">
              <a:spAutoFit/>
            </a:bodyPr>
            <a:lstStyle>
              <a:lvl1pPr>
                <a:defRPr sz="1600" b="1" spc="300">
                  <a:solidFill>
                    <a:srgbClr val="44546A"/>
                  </a:solidFill>
                </a:defRPr>
              </a:lvl1pPr>
            </a:lstStyle>
            <a:p>
              <a:r>
                <a:rPr lang="pt-BR" sz="800" b="0" spc="200" dirty="0">
                  <a:solidFill>
                    <a:srgbClr val="25303A"/>
                  </a:solidFill>
                  <a:latin typeface="Gilroy-Bold" panose="00000800000000000000" pitchFamily="2" charset="0"/>
                </a:rPr>
                <a:t>MPOR - BALANÇO 2025 E AGENDA 2026</a:t>
              </a:r>
              <a:endParaRPr sz="800" b="0" spc="200" dirty="0">
                <a:solidFill>
                  <a:srgbClr val="25303A"/>
                </a:solidFill>
                <a:latin typeface="Gilroy-Bold" panose="00000800000000000000" pitchFamily="2" charset="0"/>
              </a:endParaRPr>
            </a:p>
          </p:txBody>
        </p:sp>
        <p:pic>
          <p:nvPicPr>
            <p:cNvPr id="13" name="Gráfico 12">
              <a:extLst>
                <a:ext uri="{FF2B5EF4-FFF2-40B4-BE49-F238E27FC236}">
                  <a16:creationId xmlns:a16="http://schemas.microsoft.com/office/drawing/2014/main" id="{0DE196E3-1818-CE5F-BE27-426BD2A389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27561" y="6447806"/>
              <a:ext cx="537853" cy="181369"/>
            </a:xfrm>
            <a:prstGeom prst="rect">
              <a:avLst/>
            </a:prstGeom>
          </p:spPr>
        </p:pic>
      </p:grpSp>
      <p:sp>
        <p:nvSpPr>
          <p:cNvPr id="88" name="TextBox 90">
            <a:extLst>
              <a:ext uri="{FF2B5EF4-FFF2-40B4-BE49-F238E27FC236}">
                <a16:creationId xmlns:a16="http://schemas.microsoft.com/office/drawing/2014/main" id="{A35DB32A-5240-343C-1140-EF58A28ACC05}"/>
              </a:ext>
            </a:extLst>
          </p:cNvPr>
          <p:cNvSpPr txBox="1"/>
          <p:nvPr/>
        </p:nvSpPr>
        <p:spPr>
          <a:xfrm>
            <a:off x="371475" y="237483"/>
            <a:ext cx="3379283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8583" rIns="18583">
            <a:spAutoFit/>
          </a:bodyPr>
          <a:lstStyle>
            <a:lvl1pPr algn="ctr">
              <a:defRPr sz="8000" b="1"/>
            </a:lvl1pPr>
          </a:lstStyle>
          <a:p>
            <a:pPr algn="l"/>
            <a:r>
              <a:rPr lang="pt-BR" sz="4800" b="0" spc="300" dirty="0">
                <a:solidFill>
                  <a:srgbClr val="FFC000"/>
                </a:solidFill>
                <a:latin typeface="+mj-lt"/>
              </a:rPr>
              <a:t>2025</a:t>
            </a:r>
            <a:endParaRPr sz="4800" b="0" spc="300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89" name="TextBox 90">
            <a:extLst>
              <a:ext uri="{FF2B5EF4-FFF2-40B4-BE49-F238E27FC236}">
                <a16:creationId xmlns:a16="http://schemas.microsoft.com/office/drawing/2014/main" id="{56DD481A-2733-6936-BB62-CD8D2A7F2A26}"/>
              </a:ext>
            </a:extLst>
          </p:cNvPr>
          <p:cNvSpPr txBox="1"/>
          <p:nvPr/>
        </p:nvSpPr>
        <p:spPr>
          <a:xfrm>
            <a:off x="370476" y="1575582"/>
            <a:ext cx="4988240" cy="7298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8583" rIns="18583">
            <a:spAutoFit/>
          </a:bodyPr>
          <a:lstStyle>
            <a:lvl1pPr algn="ctr">
              <a:defRPr sz="8000" b="1"/>
            </a:lvl1pPr>
          </a:lstStyle>
          <a:p>
            <a:pPr algn="l">
              <a:lnSpc>
                <a:spcPts val="1700"/>
              </a:lnSpc>
            </a:pPr>
            <a:r>
              <a:rPr lang="pt-BR" sz="1200" b="0" dirty="0">
                <a:solidFill>
                  <a:srgbClr val="25303A"/>
                </a:solidFill>
              </a:rPr>
              <a:t>O melhor dos três anos do nosso governo, liderado pelo presidente Lula, consolida um projeto de retomada do setor de infraestrutura, iniciado em 2023</a:t>
            </a:r>
            <a:endParaRPr sz="1200" b="0" dirty="0">
              <a:solidFill>
                <a:srgbClr val="25303A"/>
              </a:solidFill>
            </a:endParaRPr>
          </a:p>
        </p:txBody>
      </p:sp>
      <p:sp>
        <p:nvSpPr>
          <p:cNvPr id="90" name="TextBox 90">
            <a:extLst>
              <a:ext uri="{FF2B5EF4-FFF2-40B4-BE49-F238E27FC236}">
                <a16:creationId xmlns:a16="http://schemas.microsoft.com/office/drawing/2014/main" id="{45F59F55-7B03-93A1-A37E-B1EEFC49B69B}"/>
              </a:ext>
            </a:extLst>
          </p:cNvPr>
          <p:cNvSpPr txBox="1"/>
          <p:nvPr/>
        </p:nvSpPr>
        <p:spPr>
          <a:xfrm>
            <a:off x="6703458" y="336270"/>
            <a:ext cx="4262843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8583" rIns="18583">
            <a:spAutoFit/>
          </a:bodyPr>
          <a:lstStyle>
            <a:lvl1pPr algn="ctr">
              <a:defRPr sz="8000" b="1"/>
            </a:lvl1pPr>
          </a:lstStyle>
          <a:p>
            <a:pPr algn="l"/>
            <a:r>
              <a:rPr lang="pt-BR" sz="3600" b="0" dirty="0">
                <a:solidFill>
                  <a:srgbClr val="FFF1CE"/>
                </a:solidFill>
                <a:latin typeface="+mj-lt"/>
              </a:rPr>
              <a:t>RESULTADOS:</a:t>
            </a:r>
          </a:p>
        </p:txBody>
      </p:sp>
      <p:sp>
        <p:nvSpPr>
          <p:cNvPr id="93" name="TextBox 90">
            <a:extLst>
              <a:ext uri="{FF2B5EF4-FFF2-40B4-BE49-F238E27FC236}">
                <a16:creationId xmlns:a16="http://schemas.microsoft.com/office/drawing/2014/main" id="{0F8D4E59-FBA9-D338-F606-5F105462AD46}"/>
              </a:ext>
            </a:extLst>
          </p:cNvPr>
          <p:cNvSpPr txBox="1"/>
          <p:nvPr/>
        </p:nvSpPr>
        <p:spPr>
          <a:xfrm>
            <a:off x="6525982" y="1188123"/>
            <a:ext cx="4747902" cy="445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8583" rIns="18583">
            <a:spAutoFit/>
          </a:bodyPr>
          <a:lstStyle>
            <a:lvl1pPr algn="ctr">
              <a:defRPr sz="8000" b="1"/>
            </a:lvl1pPr>
          </a:lstStyle>
          <a:p>
            <a:pPr marL="285750" indent="-285750" algn="l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pt-BR" sz="1800" b="0" dirty="0">
                <a:solidFill>
                  <a:srgbClr val="FFC000"/>
                </a:solidFill>
                <a:latin typeface="Gilroy-Bold" panose="00000800000000000000" pitchFamily="2" charset="0"/>
              </a:rPr>
              <a:t>Modernização e ampliação da infraestrutura</a:t>
            </a:r>
          </a:p>
          <a:p>
            <a:pPr marL="285750" indent="-285750" algn="l">
              <a:lnSpc>
                <a:spcPts val="2000"/>
              </a:lnSpc>
              <a:buFont typeface="Arial" panose="020B0604020202020204" pitchFamily="34" charset="0"/>
              <a:buChar char="•"/>
            </a:pPr>
            <a:endParaRPr lang="pt-BR" sz="1800" b="0" dirty="0">
              <a:solidFill>
                <a:srgbClr val="FFC000"/>
              </a:solidFill>
              <a:latin typeface="Gilroy-Bold" panose="00000800000000000000" pitchFamily="2" charset="0"/>
            </a:endParaRPr>
          </a:p>
          <a:p>
            <a:pPr marL="285750" indent="-285750" algn="l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pt-BR" sz="1800" b="0" dirty="0">
                <a:solidFill>
                  <a:srgbClr val="FFC000"/>
                </a:solidFill>
                <a:latin typeface="Gilroy-Bold" panose="00000800000000000000" pitchFamily="2" charset="0"/>
              </a:rPr>
              <a:t>Promoção do desenvolvimento regional</a:t>
            </a:r>
          </a:p>
          <a:p>
            <a:pPr marL="285750" indent="-285750" algn="l">
              <a:lnSpc>
                <a:spcPts val="2000"/>
              </a:lnSpc>
              <a:buFont typeface="Arial" panose="020B0604020202020204" pitchFamily="34" charset="0"/>
              <a:buChar char="•"/>
            </a:pPr>
            <a:endParaRPr lang="pt-BR" sz="1800" b="0" dirty="0">
              <a:solidFill>
                <a:srgbClr val="FFC000"/>
              </a:solidFill>
              <a:latin typeface="Gilroy-Bold" panose="00000800000000000000" pitchFamily="2" charset="0"/>
            </a:endParaRPr>
          </a:p>
          <a:p>
            <a:pPr marL="285750" indent="-285750" algn="l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pt-BR" sz="1800" b="0" dirty="0">
                <a:solidFill>
                  <a:srgbClr val="FFC000"/>
                </a:solidFill>
                <a:latin typeface="Gilroy-Bold" panose="00000800000000000000" pitchFamily="2" charset="0"/>
              </a:rPr>
              <a:t>Foco em ações de sustentabilidade e inovação de projetos</a:t>
            </a:r>
          </a:p>
          <a:p>
            <a:pPr marL="285750" indent="-285750" algn="l">
              <a:lnSpc>
                <a:spcPts val="2000"/>
              </a:lnSpc>
              <a:buFont typeface="Arial" panose="020B0604020202020204" pitchFamily="34" charset="0"/>
              <a:buChar char="•"/>
            </a:pPr>
            <a:endParaRPr lang="pt-BR" sz="1800" b="0" dirty="0">
              <a:solidFill>
                <a:srgbClr val="FFC000"/>
              </a:solidFill>
              <a:latin typeface="Gilroy-Bold" panose="00000800000000000000" pitchFamily="2" charset="0"/>
            </a:endParaRPr>
          </a:p>
          <a:p>
            <a:pPr marL="285750" indent="-285750" algn="l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pt-BR" sz="1800" b="0" dirty="0">
                <a:solidFill>
                  <a:srgbClr val="FFC000"/>
                </a:solidFill>
                <a:latin typeface="Gilroy-Bold" panose="00000800000000000000" pitchFamily="2" charset="0"/>
              </a:rPr>
              <a:t>Fortalecimento do diálogo com o setor produtivo e a classe trabalhadora</a:t>
            </a:r>
          </a:p>
          <a:p>
            <a:pPr marL="285750" indent="-285750" algn="l">
              <a:lnSpc>
                <a:spcPts val="2000"/>
              </a:lnSpc>
              <a:buFont typeface="Arial" panose="020B0604020202020204" pitchFamily="34" charset="0"/>
              <a:buChar char="•"/>
            </a:pPr>
            <a:endParaRPr lang="pt-BR" sz="1800" b="0" dirty="0">
              <a:solidFill>
                <a:srgbClr val="FFC000"/>
              </a:solidFill>
              <a:latin typeface="Gilroy-Bold" panose="00000800000000000000" pitchFamily="2" charset="0"/>
            </a:endParaRPr>
          </a:p>
          <a:p>
            <a:pPr marL="285750" indent="-285750" algn="l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pt-BR" sz="1800" b="0" dirty="0">
                <a:solidFill>
                  <a:srgbClr val="FFC000"/>
                </a:solidFill>
                <a:latin typeface="Gilroy-Bold" panose="00000800000000000000" pitchFamily="2" charset="0"/>
              </a:rPr>
              <a:t>Geração de emprego e renda e estímulo ao turismo para a população</a:t>
            </a:r>
          </a:p>
          <a:p>
            <a:pPr marL="285750" indent="-285750" algn="l">
              <a:lnSpc>
                <a:spcPts val="2000"/>
              </a:lnSpc>
              <a:buFont typeface="Arial" panose="020B0604020202020204" pitchFamily="34" charset="0"/>
              <a:buChar char="•"/>
            </a:pPr>
            <a:endParaRPr lang="pt-BR" sz="1800" b="0" dirty="0">
              <a:solidFill>
                <a:srgbClr val="FFC000"/>
              </a:solidFill>
              <a:latin typeface="Gilroy-Bold" panose="00000800000000000000" pitchFamily="2" charset="0"/>
            </a:endParaRPr>
          </a:p>
          <a:p>
            <a:pPr marL="285750" indent="-285750" algn="l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pt-BR" sz="1800" b="0" dirty="0">
                <a:solidFill>
                  <a:srgbClr val="FFC000"/>
                </a:solidFill>
                <a:latin typeface="Gilroy-Bold" panose="00000800000000000000" pitchFamily="2" charset="0"/>
              </a:rPr>
              <a:t>Recorde de turistas internacionais – 9,3 milhões (+ 37,1% em relação à 2024/11 vezes maior que 2022)</a:t>
            </a:r>
            <a:endParaRPr sz="1800" b="0" dirty="0">
              <a:solidFill>
                <a:srgbClr val="FFC000"/>
              </a:solidFill>
              <a:latin typeface="Gilroy-Bold" panose="00000800000000000000" pitchFamily="2" charset="0"/>
            </a:endParaRPr>
          </a:p>
        </p:txBody>
      </p:sp>
      <p:sp>
        <p:nvSpPr>
          <p:cNvPr id="87" name="Gráfico 85">
            <a:extLst>
              <a:ext uri="{FF2B5EF4-FFF2-40B4-BE49-F238E27FC236}">
                <a16:creationId xmlns:a16="http://schemas.microsoft.com/office/drawing/2014/main" id="{DF22798F-B4C1-44A3-6716-4B89E2104DA5}"/>
              </a:ext>
            </a:extLst>
          </p:cNvPr>
          <p:cNvSpPr/>
          <p:nvPr/>
        </p:nvSpPr>
        <p:spPr>
          <a:xfrm rot="16200000">
            <a:off x="9110722" y="1085655"/>
            <a:ext cx="6162558" cy="3935183"/>
          </a:xfrm>
          <a:custGeom>
            <a:avLst/>
            <a:gdLst>
              <a:gd name="csX0" fmla="*/ 4981427 w 9962854"/>
              <a:gd name="csY0" fmla="*/ 0 h 6361912"/>
              <a:gd name="csX1" fmla="*/ 0 w 9962854"/>
              <a:gd name="csY1" fmla="*/ 3180957 h 6361912"/>
              <a:gd name="csX2" fmla="*/ 4981427 w 9962854"/>
              <a:gd name="csY2" fmla="*/ 6361913 h 6361912"/>
              <a:gd name="csX3" fmla="*/ 9962854 w 9962854"/>
              <a:gd name="csY3" fmla="*/ 3180957 h 6361912"/>
              <a:gd name="csX4" fmla="*/ 4981427 w 9962854"/>
              <a:gd name="csY4" fmla="*/ 0 h 6361912"/>
              <a:gd name="csX5" fmla="*/ 4975624 w 9962854"/>
              <a:gd name="csY5" fmla="*/ 5110070 h 6361912"/>
              <a:gd name="csX6" fmla="*/ 3046539 w 9962854"/>
              <a:gd name="csY6" fmla="*/ 3180957 h 6361912"/>
              <a:gd name="csX7" fmla="*/ 4975624 w 9962854"/>
              <a:gd name="csY7" fmla="*/ 1251844 h 6361912"/>
              <a:gd name="csX8" fmla="*/ 6904709 w 9962854"/>
              <a:gd name="csY8" fmla="*/ 3180957 h 6361912"/>
              <a:gd name="csX9" fmla="*/ 4975624 w 9962854"/>
              <a:gd name="csY9" fmla="*/ 5110070 h 63619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9962854" h="6361912">
                <a:moveTo>
                  <a:pt x="4981427" y="0"/>
                </a:moveTo>
                <a:lnTo>
                  <a:pt x="0" y="3180957"/>
                </a:lnTo>
                <a:lnTo>
                  <a:pt x="4981427" y="6361913"/>
                </a:lnTo>
                <a:lnTo>
                  <a:pt x="9962854" y="3180957"/>
                </a:lnTo>
                <a:lnTo>
                  <a:pt x="4981427" y="0"/>
                </a:lnTo>
                <a:close/>
                <a:moveTo>
                  <a:pt x="4975624" y="5110070"/>
                </a:moveTo>
                <a:cubicBezTo>
                  <a:pt x="3910242" y="5110070"/>
                  <a:pt x="3046539" y="4246354"/>
                  <a:pt x="3046539" y="3180957"/>
                </a:cubicBezTo>
                <a:cubicBezTo>
                  <a:pt x="3046539" y="2115560"/>
                  <a:pt x="3910242" y="1251844"/>
                  <a:pt x="4975624" y="1251844"/>
                </a:cubicBezTo>
                <a:cubicBezTo>
                  <a:pt x="6041005" y="1251844"/>
                  <a:pt x="6904709" y="2115560"/>
                  <a:pt x="6904709" y="3180957"/>
                </a:cubicBezTo>
                <a:cubicBezTo>
                  <a:pt x="6904709" y="4246354"/>
                  <a:pt x="6041005" y="5110070"/>
                  <a:pt x="4975624" y="5110070"/>
                </a:cubicBezTo>
              </a:path>
            </a:pathLst>
          </a:custGeom>
          <a:noFill/>
          <a:ln w="6250" cap="flat">
            <a:solidFill>
              <a:srgbClr val="FFC000">
                <a:alpha val="79000"/>
              </a:srgbClr>
            </a:solidFill>
            <a:prstDash val="solid"/>
            <a:miter/>
          </a:ln>
        </p:spPr>
        <p:txBody>
          <a:bodyPr/>
          <a:lstStyle/>
          <a:p>
            <a:endParaRPr lang="pt-BR" dirty="0"/>
          </a:p>
        </p:txBody>
      </p:sp>
      <p:sp>
        <p:nvSpPr>
          <p:cNvPr id="95" name="TextBox 90">
            <a:extLst>
              <a:ext uri="{FF2B5EF4-FFF2-40B4-BE49-F238E27FC236}">
                <a16:creationId xmlns:a16="http://schemas.microsoft.com/office/drawing/2014/main" id="{4A79106C-D9F1-E1D4-C330-F29E3E8B05E2}"/>
              </a:ext>
            </a:extLst>
          </p:cNvPr>
          <p:cNvSpPr txBox="1"/>
          <p:nvPr/>
        </p:nvSpPr>
        <p:spPr>
          <a:xfrm>
            <a:off x="3172462" y="232762"/>
            <a:ext cx="2711038" cy="872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8583" rIns="18583">
            <a:spAutoFit/>
          </a:bodyPr>
          <a:lstStyle>
            <a:lvl1pPr algn="ctr">
              <a:defRPr sz="8000" b="1"/>
            </a:lvl1pPr>
          </a:lstStyle>
          <a:p>
            <a:pPr algn="l">
              <a:lnSpc>
                <a:spcPts val="2000"/>
              </a:lnSpc>
            </a:pPr>
            <a:r>
              <a:rPr lang="pt-BR" sz="1600" b="0" dirty="0">
                <a:solidFill>
                  <a:srgbClr val="00822D"/>
                </a:solidFill>
              </a:rPr>
              <a:t>Recorde nas três áreas – </a:t>
            </a:r>
          </a:p>
          <a:p>
            <a:pPr algn="l">
              <a:lnSpc>
                <a:spcPts val="2000"/>
              </a:lnSpc>
            </a:pPr>
            <a:r>
              <a:rPr lang="pt-BR" sz="2400" b="0" dirty="0">
                <a:solidFill>
                  <a:srgbClr val="00822D"/>
                </a:solidFill>
                <a:latin typeface="+mj-lt"/>
              </a:rPr>
              <a:t>aeroportos, portos e navegação</a:t>
            </a:r>
            <a:endParaRPr sz="2400" b="0" dirty="0">
              <a:solidFill>
                <a:srgbClr val="00822D"/>
              </a:solidFill>
              <a:latin typeface="+mj-lt"/>
            </a:endParaRPr>
          </a:p>
        </p:txBody>
      </p:sp>
      <p:sp>
        <p:nvSpPr>
          <p:cNvPr id="99" name="Forma Livre: Forma 98">
            <a:extLst>
              <a:ext uri="{FF2B5EF4-FFF2-40B4-BE49-F238E27FC236}">
                <a16:creationId xmlns:a16="http://schemas.microsoft.com/office/drawing/2014/main" id="{BD59002F-4032-8EB0-0618-7E9E46B8A488}"/>
              </a:ext>
            </a:extLst>
          </p:cNvPr>
          <p:cNvSpPr/>
          <p:nvPr/>
        </p:nvSpPr>
        <p:spPr>
          <a:xfrm>
            <a:off x="2021782" y="357617"/>
            <a:ext cx="990342" cy="632466"/>
          </a:xfrm>
          <a:custGeom>
            <a:avLst/>
            <a:gdLst>
              <a:gd name="csX0" fmla="*/ 142781 w 285562"/>
              <a:gd name="csY0" fmla="*/ 0 h 182369"/>
              <a:gd name="csX1" fmla="*/ 0 w 285562"/>
              <a:gd name="csY1" fmla="*/ 91185 h 182369"/>
              <a:gd name="csX2" fmla="*/ 142781 w 285562"/>
              <a:gd name="csY2" fmla="*/ 182370 h 182369"/>
              <a:gd name="csX3" fmla="*/ 285562 w 285562"/>
              <a:gd name="csY3" fmla="*/ 91185 h 182369"/>
              <a:gd name="csX4" fmla="*/ 142781 w 285562"/>
              <a:gd name="csY4" fmla="*/ 0 h 182369"/>
              <a:gd name="csX5" fmla="*/ 142656 w 285562"/>
              <a:gd name="csY5" fmla="*/ 146471 h 182369"/>
              <a:gd name="csX6" fmla="*/ 87370 w 285562"/>
              <a:gd name="csY6" fmla="*/ 91185 h 182369"/>
              <a:gd name="csX7" fmla="*/ 142656 w 285562"/>
              <a:gd name="csY7" fmla="*/ 35899 h 182369"/>
              <a:gd name="csX8" fmla="*/ 197942 w 285562"/>
              <a:gd name="csY8" fmla="*/ 91185 h 182369"/>
              <a:gd name="csX9" fmla="*/ 142656 w 285562"/>
              <a:gd name="csY9" fmla="*/ 146471 h 1823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85562" h="182369">
                <a:moveTo>
                  <a:pt x="142781" y="0"/>
                </a:moveTo>
                <a:lnTo>
                  <a:pt x="0" y="91185"/>
                </a:lnTo>
                <a:lnTo>
                  <a:pt x="142781" y="182370"/>
                </a:lnTo>
                <a:lnTo>
                  <a:pt x="285562" y="91185"/>
                </a:lnTo>
                <a:lnTo>
                  <a:pt x="142781" y="0"/>
                </a:lnTo>
                <a:close/>
                <a:moveTo>
                  <a:pt x="142656" y="146471"/>
                </a:moveTo>
                <a:cubicBezTo>
                  <a:pt x="112136" y="146471"/>
                  <a:pt x="87370" y="121705"/>
                  <a:pt x="87370" y="91185"/>
                </a:cubicBezTo>
                <a:cubicBezTo>
                  <a:pt x="87370" y="60665"/>
                  <a:pt x="112136" y="35899"/>
                  <a:pt x="142656" y="35899"/>
                </a:cubicBezTo>
                <a:cubicBezTo>
                  <a:pt x="173176" y="35899"/>
                  <a:pt x="197942" y="60665"/>
                  <a:pt x="197942" y="91185"/>
                </a:cubicBezTo>
                <a:cubicBezTo>
                  <a:pt x="197942" y="121705"/>
                  <a:pt x="173176" y="146471"/>
                  <a:pt x="142656" y="146471"/>
                </a:cubicBezTo>
              </a:path>
            </a:pathLst>
          </a:custGeom>
          <a:solidFill>
            <a:srgbClr val="FFC000"/>
          </a:solidFill>
          <a:ln w="6202" cap="flat">
            <a:noFill/>
            <a:prstDash val="solid"/>
            <a:miter/>
          </a:ln>
        </p:spPr>
        <p:txBody>
          <a:bodyPr/>
          <a:lstStyle/>
          <a:p>
            <a:endParaRPr lang="pt-BR"/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8F4636C1-6545-04F3-253E-7F95C36792D9}"/>
              </a:ext>
            </a:extLst>
          </p:cNvPr>
          <p:cNvGrpSpPr/>
          <p:nvPr/>
        </p:nvGrpSpPr>
        <p:grpSpPr>
          <a:xfrm>
            <a:off x="371475" y="3775344"/>
            <a:ext cx="5379620" cy="962123"/>
            <a:chOff x="371475" y="2839190"/>
            <a:chExt cx="5379620" cy="962123"/>
          </a:xfrm>
        </p:grpSpPr>
        <p:sp>
          <p:nvSpPr>
            <p:cNvPr id="108" name="Rectangle: Rounded Corners 24">
              <a:extLst>
                <a:ext uri="{FF2B5EF4-FFF2-40B4-BE49-F238E27FC236}">
                  <a16:creationId xmlns:a16="http://schemas.microsoft.com/office/drawing/2014/main" id="{F733FEBA-718F-0C30-9924-BE053276C42C}"/>
                </a:ext>
              </a:extLst>
            </p:cNvPr>
            <p:cNvSpPr/>
            <p:nvPr/>
          </p:nvSpPr>
          <p:spPr>
            <a:xfrm>
              <a:off x="371475" y="2839190"/>
              <a:ext cx="5379620" cy="877806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 w="12700">
              <a:miter lim="400000"/>
            </a:ln>
            <a:effectLst>
              <a:outerShdw blurRad="850900" dist="38100" dir="2700000" rotWithShape="0">
                <a:srgbClr val="000000">
                  <a:alpha val="13000"/>
                </a:srgbClr>
              </a:outerShdw>
            </a:effectLst>
          </p:spPr>
          <p:txBody>
            <a:bodyPr lIns="18583" rIns="18583" anchor="t"/>
            <a:lstStyle/>
            <a:p>
              <a:pPr>
                <a:defRPr>
                  <a:solidFill>
                    <a:srgbClr val="FFFFFF"/>
                  </a:solidFill>
                </a:defRPr>
              </a:pPr>
              <a:r>
                <a:rPr lang="pt-BR" sz="5400" dirty="0">
                  <a:solidFill>
                    <a:schemeClr val="accent1"/>
                  </a:solidFill>
                  <a:latin typeface="+mj-lt"/>
                </a:rPr>
                <a:t>				   5%</a:t>
              </a:r>
              <a:endParaRPr sz="20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09" name="TextBox 22">
              <a:extLst>
                <a:ext uri="{FF2B5EF4-FFF2-40B4-BE49-F238E27FC236}">
                  <a16:creationId xmlns:a16="http://schemas.microsoft.com/office/drawing/2014/main" id="{2FA7748A-85D7-5293-1E8D-F137BD73BD21}"/>
                </a:ext>
              </a:extLst>
            </p:cNvPr>
            <p:cNvSpPr txBox="1"/>
            <p:nvPr/>
          </p:nvSpPr>
          <p:spPr>
            <a:xfrm>
              <a:off x="2744117" y="3007457"/>
              <a:ext cx="1659608" cy="42575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8583" rIns="18583">
              <a:spAutoFit/>
            </a:bodyPr>
            <a:lstStyle>
              <a:lvl1pPr algn="ctr">
                <a:defRPr sz="8000" b="1"/>
              </a:lvl1pPr>
            </a:lstStyle>
            <a:p>
              <a:pPr algn="l">
                <a:lnSpc>
                  <a:spcPts val="1300"/>
                </a:lnSpc>
              </a:pPr>
              <a:r>
                <a:rPr lang="pt-BR" sz="1200" b="0" dirty="0">
                  <a:solidFill>
                    <a:srgbClr val="25303A"/>
                  </a:solidFill>
                </a:rPr>
                <a:t>na movimentação portuária</a:t>
              </a:r>
              <a:endParaRPr sz="1200" b="0" dirty="0">
                <a:solidFill>
                  <a:srgbClr val="25303A"/>
                </a:solidFill>
              </a:endParaRPr>
            </a:p>
          </p:txBody>
        </p:sp>
        <p:sp>
          <p:nvSpPr>
            <p:cNvPr id="110" name="CaixaDeTexto 109">
              <a:extLst>
                <a:ext uri="{FF2B5EF4-FFF2-40B4-BE49-F238E27FC236}">
                  <a16:creationId xmlns:a16="http://schemas.microsoft.com/office/drawing/2014/main" id="{91E880EB-2971-69E4-C9C0-5C7281603619}"/>
                </a:ext>
              </a:extLst>
            </p:cNvPr>
            <p:cNvSpPr txBox="1"/>
            <p:nvPr/>
          </p:nvSpPr>
          <p:spPr>
            <a:xfrm>
              <a:off x="3545665" y="3278093"/>
              <a:ext cx="2143043" cy="523220"/>
            </a:xfrm>
            <a:prstGeom prst="rect">
              <a:avLst/>
            </a:prstGeom>
            <a:solidFill>
              <a:srgbClr val="00822D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/>
              <a:r>
                <a:rPr lang="pt-BR" sz="1400">
                  <a:solidFill>
                    <a:srgbClr val="FFC000"/>
                  </a:solidFill>
                  <a:latin typeface="+mj-lt"/>
                </a:rPr>
                <a:t>1,35 </a:t>
              </a:r>
              <a:r>
                <a:rPr lang="pt-BR" sz="1400" dirty="0">
                  <a:solidFill>
                    <a:srgbClr val="FFC000"/>
                  </a:solidFill>
                  <a:latin typeface="+mj-lt"/>
                </a:rPr>
                <a:t>bilhão de toneladas em 2025</a:t>
              </a:r>
            </a:p>
          </p:txBody>
        </p:sp>
        <p:sp>
          <p:nvSpPr>
            <p:cNvPr id="111" name="TextBox 22">
              <a:extLst>
                <a:ext uri="{FF2B5EF4-FFF2-40B4-BE49-F238E27FC236}">
                  <a16:creationId xmlns:a16="http://schemas.microsoft.com/office/drawing/2014/main" id="{47F027FE-81C9-F6CE-E59D-17798BC75A82}"/>
                </a:ext>
              </a:extLst>
            </p:cNvPr>
            <p:cNvSpPr txBox="1"/>
            <p:nvPr/>
          </p:nvSpPr>
          <p:spPr>
            <a:xfrm>
              <a:off x="526148" y="2891220"/>
              <a:ext cx="1810677" cy="31233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8583" rIns="18583">
              <a:spAutoFit/>
            </a:bodyPr>
            <a:lstStyle>
              <a:lvl1pPr algn="ctr">
                <a:defRPr sz="8000" b="1"/>
              </a:lvl1pPr>
            </a:lstStyle>
            <a:p>
              <a:pPr algn="l">
                <a:lnSpc>
                  <a:spcPts val="1700"/>
                </a:lnSpc>
              </a:pPr>
              <a:r>
                <a:rPr lang="pt-BR" sz="1600" b="0" dirty="0">
                  <a:solidFill>
                    <a:schemeClr val="bg1"/>
                  </a:solidFill>
                  <a:latin typeface="+mj-lt"/>
                </a:rPr>
                <a:t>Crescemos </a:t>
              </a:r>
              <a:endParaRPr sz="1600" b="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4" name="Agrupar 3">
            <a:extLst>
              <a:ext uri="{FF2B5EF4-FFF2-40B4-BE49-F238E27FC236}">
                <a16:creationId xmlns:a16="http://schemas.microsoft.com/office/drawing/2014/main" id="{403DAFEE-2537-7DD2-44C9-A78354A08773}"/>
              </a:ext>
            </a:extLst>
          </p:cNvPr>
          <p:cNvGrpSpPr/>
          <p:nvPr/>
        </p:nvGrpSpPr>
        <p:grpSpPr>
          <a:xfrm>
            <a:off x="371475" y="4871874"/>
            <a:ext cx="5379620" cy="984014"/>
            <a:chOff x="371475" y="4543146"/>
            <a:chExt cx="5379620" cy="984014"/>
          </a:xfrm>
        </p:grpSpPr>
        <p:sp>
          <p:nvSpPr>
            <p:cNvPr id="112" name="Rectangle: Rounded Corners 24">
              <a:extLst>
                <a:ext uri="{FF2B5EF4-FFF2-40B4-BE49-F238E27FC236}">
                  <a16:creationId xmlns:a16="http://schemas.microsoft.com/office/drawing/2014/main" id="{881D09DE-7020-0DBE-1F51-FFBD66662275}"/>
                </a:ext>
              </a:extLst>
            </p:cNvPr>
            <p:cNvSpPr/>
            <p:nvPr/>
          </p:nvSpPr>
          <p:spPr>
            <a:xfrm>
              <a:off x="371475" y="4543146"/>
              <a:ext cx="5379620" cy="984014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 w="12700">
              <a:miter lim="400000"/>
            </a:ln>
            <a:effectLst>
              <a:outerShdw blurRad="850900" dist="38100" dir="2700000" rotWithShape="0">
                <a:srgbClr val="000000">
                  <a:alpha val="13000"/>
                </a:srgbClr>
              </a:outerShdw>
            </a:effectLst>
          </p:spPr>
          <p:txBody>
            <a:bodyPr lIns="18583" rIns="18583" anchor="t"/>
            <a:lstStyle/>
            <a:p>
              <a:pPr>
                <a:defRPr>
                  <a:solidFill>
                    <a:srgbClr val="FFFFFF"/>
                  </a:solidFill>
                </a:defRPr>
              </a:pPr>
              <a:r>
                <a:rPr lang="pt-BR" sz="5400" dirty="0">
                  <a:solidFill>
                    <a:schemeClr val="accent1"/>
                  </a:solidFill>
                  <a:latin typeface="+mj-lt"/>
                </a:rPr>
                <a:t>		      </a:t>
              </a:r>
              <a:r>
                <a:rPr lang="pt-BR" sz="2000" dirty="0">
                  <a:solidFill>
                    <a:schemeClr val="accent1"/>
                  </a:solidFill>
                  <a:latin typeface="+mj-lt"/>
                </a:rPr>
                <a:t>R$ </a:t>
              </a:r>
              <a:r>
                <a:rPr lang="pt-BR" sz="5400" spc="-150" dirty="0">
                  <a:solidFill>
                    <a:schemeClr val="accent1"/>
                  </a:solidFill>
                  <a:latin typeface="+mj-lt"/>
                </a:rPr>
                <a:t>76,5</a:t>
              </a:r>
              <a:endParaRPr sz="2000" spc="-15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13" name="TextBox 22">
              <a:extLst>
                <a:ext uri="{FF2B5EF4-FFF2-40B4-BE49-F238E27FC236}">
                  <a16:creationId xmlns:a16="http://schemas.microsoft.com/office/drawing/2014/main" id="{05CD63E0-BDFB-D110-4F1D-0E80653A74BE}"/>
                </a:ext>
              </a:extLst>
            </p:cNvPr>
            <p:cNvSpPr txBox="1"/>
            <p:nvPr/>
          </p:nvSpPr>
          <p:spPr>
            <a:xfrm>
              <a:off x="3441467" y="5060812"/>
              <a:ext cx="1857866" cy="29270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8583" rIns="18583">
              <a:spAutoFit/>
            </a:bodyPr>
            <a:lstStyle>
              <a:lvl1pPr algn="ctr">
                <a:defRPr sz="8000" b="1"/>
              </a:lvl1pPr>
            </a:lstStyle>
            <a:p>
              <a:pPr algn="l">
                <a:lnSpc>
                  <a:spcPts val="1300"/>
                </a:lnSpc>
              </a:pPr>
              <a:r>
                <a:rPr lang="pt-BR" sz="2400" b="0" dirty="0">
                  <a:solidFill>
                    <a:srgbClr val="FFC000"/>
                  </a:solidFill>
                  <a:latin typeface="+mj-lt"/>
                </a:rPr>
                <a:t>bi</a:t>
              </a:r>
            </a:p>
          </p:txBody>
        </p:sp>
        <p:sp>
          <p:nvSpPr>
            <p:cNvPr id="115" name="TextBox 22">
              <a:extLst>
                <a:ext uri="{FF2B5EF4-FFF2-40B4-BE49-F238E27FC236}">
                  <a16:creationId xmlns:a16="http://schemas.microsoft.com/office/drawing/2014/main" id="{F4D86726-325D-D620-6BDB-25D10EA4A172}"/>
                </a:ext>
              </a:extLst>
            </p:cNvPr>
            <p:cNvSpPr txBox="1"/>
            <p:nvPr/>
          </p:nvSpPr>
          <p:spPr>
            <a:xfrm>
              <a:off x="526148" y="4677843"/>
              <a:ext cx="1319282" cy="52835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8583" rIns="18583">
              <a:spAutoFit/>
            </a:bodyPr>
            <a:lstStyle>
              <a:lvl1pPr algn="ctr">
                <a:defRPr sz="8000" b="1"/>
              </a:lvl1pPr>
            </a:lstStyle>
            <a:p>
              <a:pPr algn="l">
                <a:lnSpc>
                  <a:spcPts val="1700"/>
                </a:lnSpc>
              </a:pPr>
              <a:r>
                <a:rPr lang="pt-BR" sz="1600" b="0" dirty="0">
                  <a:solidFill>
                    <a:schemeClr val="bg1"/>
                  </a:solidFill>
                  <a:latin typeface="+mj-lt"/>
                </a:rPr>
                <a:t>Em 3 anos, aprovamos</a:t>
              </a:r>
              <a:endParaRPr sz="1600" b="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" name="TextBox 22">
              <a:extLst>
                <a:ext uri="{FF2B5EF4-FFF2-40B4-BE49-F238E27FC236}">
                  <a16:creationId xmlns:a16="http://schemas.microsoft.com/office/drawing/2014/main" id="{421B94E3-2AFC-C84B-4688-32360A11BA61}"/>
                </a:ext>
              </a:extLst>
            </p:cNvPr>
            <p:cNvSpPr txBox="1"/>
            <p:nvPr/>
          </p:nvSpPr>
          <p:spPr>
            <a:xfrm>
              <a:off x="3937370" y="4756330"/>
              <a:ext cx="1534416" cy="59247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8583" rIns="18583">
              <a:spAutoFit/>
            </a:bodyPr>
            <a:lstStyle>
              <a:lvl1pPr algn="ctr">
                <a:defRPr sz="8000" b="1"/>
              </a:lvl1pPr>
            </a:lstStyle>
            <a:p>
              <a:pPr algn="l">
                <a:lnSpc>
                  <a:spcPts val="1300"/>
                </a:lnSpc>
              </a:pPr>
              <a:r>
                <a:rPr lang="pt-BR" sz="1200" b="0" dirty="0">
                  <a:solidFill>
                    <a:srgbClr val="25303A"/>
                  </a:solidFill>
                </a:rPr>
                <a:t>do FMM para navegação e renovação de frota</a:t>
              </a:r>
              <a:endParaRPr sz="1200" b="0" dirty="0">
                <a:solidFill>
                  <a:srgbClr val="25303A"/>
                </a:solidFill>
              </a:endParaRPr>
            </a:p>
          </p:txBody>
        </p:sp>
      </p:grpSp>
      <p:grpSp>
        <p:nvGrpSpPr>
          <p:cNvPr id="5" name="Agrupar 4">
            <a:extLst>
              <a:ext uri="{FF2B5EF4-FFF2-40B4-BE49-F238E27FC236}">
                <a16:creationId xmlns:a16="http://schemas.microsoft.com/office/drawing/2014/main" id="{14153AC1-44DF-5E64-C7FB-6C7F9076E264}"/>
              </a:ext>
            </a:extLst>
          </p:cNvPr>
          <p:cNvGrpSpPr/>
          <p:nvPr/>
        </p:nvGrpSpPr>
        <p:grpSpPr>
          <a:xfrm>
            <a:off x="371475" y="2684354"/>
            <a:ext cx="5379620" cy="937078"/>
            <a:chOff x="371475" y="2551194"/>
            <a:chExt cx="5379620" cy="937078"/>
          </a:xfrm>
        </p:grpSpPr>
        <p:sp>
          <p:nvSpPr>
            <p:cNvPr id="94" name="Rectangle: Rounded Corners 24">
              <a:extLst>
                <a:ext uri="{FF2B5EF4-FFF2-40B4-BE49-F238E27FC236}">
                  <a16:creationId xmlns:a16="http://schemas.microsoft.com/office/drawing/2014/main" id="{39C5C00D-CB0F-A58A-B08B-CF4C3891CEB6}"/>
                </a:ext>
              </a:extLst>
            </p:cNvPr>
            <p:cNvSpPr/>
            <p:nvPr/>
          </p:nvSpPr>
          <p:spPr>
            <a:xfrm>
              <a:off x="371475" y="2551194"/>
              <a:ext cx="5379620" cy="877806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 w="12700">
              <a:miter lim="400000"/>
            </a:ln>
            <a:effectLst>
              <a:outerShdw blurRad="850900" dist="38100" dir="2700000" rotWithShape="0">
                <a:srgbClr val="000000">
                  <a:alpha val="13000"/>
                </a:srgbClr>
              </a:outerShdw>
            </a:effectLst>
          </p:spPr>
          <p:txBody>
            <a:bodyPr lIns="18583" rIns="18583" anchor="t"/>
            <a:lstStyle/>
            <a:p>
              <a:pPr>
                <a:defRPr>
                  <a:solidFill>
                    <a:srgbClr val="FFFFFF"/>
                  </a:solidFill>
                </a:defRPr>
              </a:pPr>
              <a:r>
                <a:rPr lang="pt-BR" sz="5400" dirty="0">
                  <a:solidFill>
                    <a:schemeClr val="accent1"/>
                  </a:solidFill>
                  <a:latin typeface="+mj-lt"/>
                </a:rPr>
                <a:t>				 +30</a:t>
              </a:r>
              <a:r>
                <a:rPr lang="pt-BR" sz="2000" dirty="0">
                  <a:solidFill>
                    <a:schemeClr val="accent1"/>
                  </a:solidFill>
                  <a:latin typeface="+mj-lt"/>
                </a:rPr>
                <a:t> </a:t>
              </a:r>
              <a:endParaRPr sz="20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00" name="TextBox 22">
              <a:extLst>
                <a:ext uri="{FF2B5EF4-FFF2-40B4-BE49-F238E27FC236}">
                  <a16:creationId xmlns:a16="http://schemas.microsoft.com/office/drawing/2014/main" id="{FEB8CCB5-82E8-F641-4B83-CF37228CA892}"/>
                </a:ext>
              </a:extLst>
            </p:cNvPr>
            <p:cNvSpPr txBox="1"/>
            <p:nvPr/>
          </p:nvSpPr>
          <p:spPr>
            <a:xfrm>
              <a:off x="2624510" y="2889853"/>
              <a:ext cx="2734206" cy="25904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8583" rIns="18583">
              <a:spAutoFit/>
            </a:bodyPr>
            <a:lstStyle>
              <a:lvl1pPr algn="ctr">
                <a:defRPr sz="8000" b="1"/>
              </a:lvl1pPr>
            </a:lstStyle>
            <a:p>
              <a:pPr algn="l">
                <a:lnSpc>
                  <a:spcPts val="1300"/>
                </a:lnSpc>
              </a:pPr>
              <a:r>
                <a:rPr lang="pt-BR" sz="1400" b="0" dirty="0">
                  <a:solidFill>
                    <a:srgbClr val="FFC000"/>
                  </a:solidFill>
                  <a:latin typeface="+mj-lt"/>
                </a:rPr>
                <a:t>milhões</a:t>
              </a:r>
              <a:r>
                <a:rPr lang="pt-BR" sz="1200" b="0" dirty="0">
                  <a:solidFill>
                    <a:srgbClr val="25303A"/>
                  </a:solidFill>
                </a:rPr>
                <a:t> de passageiros desde 2023</a:t>
              </a:r>
              <a:endParaRPr sz="1200" b="0" dirty="0">
                <a:solidFill>
                  <a:srgbClr val="25303A"/>
                </a:solidFill>
              </a:endParaRPr>
            </a:p>
          </p:txBody>
        </p:sp>
        <p:sp>
          <p:nvSpPr>
            <p:cNvPr id="102" name="CaixaDeTexto 101">
              <a:extLst>
                <a:ext uri="{FF2B5EF4-FFF2-40B4-BE49-F238E27FC236}">
                  <a16:creationId xmlns:a16="http://schemas.microsoft.com/office/drawing/2014/main" id="{F821D5C7-B53B-CA99-A78C-14B3844A9C38}"/>
                </a:ext>
              </a:extLst>
            </p:cNvPr>
            <p:cNvSpPr txBox="1"/>
            <p:nvPr/>
          </p:nvSpPr>
          <p:spPr>
            <a:xfrm>
              <a:off x="3468815" y="3180495"/>
              <a:ext cx="2219893" cy="307777"/>
            </a:xfrm>
            <a:prstGeom prst="rect">
              <a:avLst/>
            </a:prstGeom>
            <a:solidFill>
              <a:srgbClr val="00822D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/>
              <a:r>
                <a:rPr lang="pt-BR" sz="1400" dirty="0">
                  <a:solidFill>
                    <a:srgbClr val="FFC000"/>
                  </a:solidFill>
                  <a:latin typeface="+mj-lt"/>
                </a:rPr>
                <a:t>129,6 milhões em 2025</a:t>
              </a:r>
            </a:p>
          </p:txBody>
        </p:sp>
        <p:sp>
          <p:nvSpPr>
            <p:cNvPr id="103" name="TextBox 22">
              <a:extLst>
                <a:ext uri="{FF2B5EF4-FFF2-40B4-BE49-F238E27FC236}">
                  <a16:creationId xmlns:a16="http://schemas.microsoft.com/office/drawing/2014/main" id="{278D37C9-6F7B-ED51-C1B7-5FEE9100840C}"/>
                </a:ext>
              </a:extLst>
            </p:cNvPr>
            <p:cNvSpPr txBox="1"/>
            <p:nvPr/>
          </p:nvSpPr>
          <p:spPr>
            <a:xfrm>
              <a:off x="526148" y="2603224"/>
              <a:ext cx="1810677" cy="31233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8583" rIns="18583">
              <a:spAutoFit/>
            </a:bodyPr>
            <a:lstStyle>
              <a:lvl1pPr algn="ctr">
                <a:defRPr sz="8000" b="1"/>
              </a:lvl1pPr>
            </a:lstStyle>
            <a:p>
              <a:pPr algn="l">
                <a:lnSpc>
                  <a:spcPts val="1700"/>
                </a:lnSpc>
              </a:pPr>
              <a:r>
                <a:rPr lang="pt-BR" sz="1600" b="0" dirty="0">
                  <a:solidFill>
                    <a:schemeClr val="bg1"/>
                  </a:solidFill>
                  <a:latin typeface="+mj-lt"/>
                </a:rPr>
                <a:t>Incluímos</a:t>
              </a:r>
              <a:endParaRPr sz="1600" b="0" dirty="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996915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B8F6B-5D2F-A1B7-7EB7-A7FE2BADE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: Rounded Corners 24">
            <a:extLst>
              <a:ext uri="{FF2B5EF4-FFF2-40B4-BE49-F238E27FC236}">
                <a16:creationId xmlns:a16="http://schemas.microsoft.com/office/drawing/2014/main" id="{23C05E79-A4D1-0497-383B-1664975DE46A}"/>
              </a:ext>
            </a:extLst>
          </p:cNvPr>
          <p:cNvSpPr/>
          <p:nvPr/>
        </p:nvSpPr>
        <p:spPr>
          <a:xfrm>
            <a:off x="3119074" y="1084805"/>
            <a:ext cx="2657330" cy="1624833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8583" rIns="18583" anchor="t"/>
          <a:lstStyle/>
          <a:p>
            <a:pPr>
              <a:defRPr>
                <a:solidFill>
                  <a:srgbClr val="FFFFFF"/>
                </a:solidFill>
              </a:defRPr>
            </a:pPr>
            <a:r>
              <a:rPr lang="pt-BR" sz="6600" dirty="0">
                <a:solidFill>
                  <a:schemeClr val="accent1"/>
                </a:solidFill>
                <a:latin typeface="+mj-lt"/>
              </a:rPr>
              <a:t>	 </a:t>
            </a:r>
            <a:r>
              <a:rPr lang="pt-BR" sz="3600" dirty="0">
                <a:solidFill>
                  <a:schemeClr val="accent1"/>
                </a:solidFill>
                <a:latin typeface="+mj-lt"/>
              </a:rPr>
              <a:t>R$</a:t>
            </a:r>
            <a:r>
              <a:rPr lang="pt-BR" sz="6600" dirty="0">
                <a:solidFill>
                  <a:schemeClr val="accent1"/>
                </a:solidFill>
                <a:latin typeface="+mj-lt"/>
              </a:rPr>
              <a:t>11</a:t>
            </a:r>
            <a:r>
              <a:rPr lang="pt-BR" sz="2800" dirty="0">
                <a:solidFill>
                  <a:schemeClr val="accent1"/>
                </a:solidFill>
                <a:latin typeface="+mj-lt"/>
              </a:rPr>
              <a:t> </a:t>
            </a:r>
            <a:endParaRPr sz="2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849C5CF2-8271-08E7-3B8A-B6F1C8FE699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49430" y="6403710"/>
            <a:ext cx="158055" cy="24250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 dirty="0"/>
          </a:p>
        </p:txBody>
      </p:sp>
      <p:sp>
        <p:nvSpPr>
          <p:cNvPr id="5" name="TextBox 90">
            <a:extLst>
              <a:ext uri="{FF2B5EF4-FFF2-40B4-BE49-F238E27FC236}">
                <a16:creationId xmlns:a16="http://schemas.microsoft.com/office/drawing/2014/main" id="{D0FBF4E1-AC01-DA41-94FC-63FEE84EC9B1}"/>
              </a:ext>
            </a:extLst>
          </p:cNvPr>
          <p:cNvSpPr txBox="1"/>
          <p:nvPr/>
        </p:nvSpPr>
        <p:spPr>
          <a:xfrm>
            <a:off x="371050" y="237483"/>
            <a:ext cx="3379283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8583" rIns="18583">
            <a:spAutoFit/>
          </a:bodyPr>
          <a:lstStyle>
            <a:lvl1pPr algn="ctr">
              <a:defRPr sz="8000" b="1"/>
            </a:lvl1pPr>
          </a:lstStyle>
          <a:p>
            <a:pPr algn="l"/>
            <a:r>
              <a:rPr lang="pt-BR" sz="4800" b="0" spc="300" dirty="0">
                <a:solidFill>
                  <a:srgbClr val="00822D"/>
                </a:solidFill>
                <a:latin typeface="+mj-lt"/>
              </a:rPr>
              <a:t>2025</a:t>
            </a:r>
            <a:endParaRPr sz="4800" b="0" spc="300" dirty="0">
              <a:solidFill>
                <a:srgbClr val="00822D"/>
              </a:solidFill>
              <a:latin typeface="+mj-lt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FB6DF6B5-F811-B9D4-326E-DD3CFD0B7E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96000" y="-28033"/>
            <a:ext cx="6096000" cy="6139174"/>
          </a:xfrm>
          <a:prstGeom prst="rect">
            <a:avLst/>
          </a:prstGeom>
          <a:solidFill>
            <a:srgbClr val="FFC000"/>
          </a:solidFill>
          <a:ln w="12700">
            <a:miter lim="400000"/>
          </a:ln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2" dirty="0"/>
          </a:p>
        </p:txBody>
      </p:sp>
      <p:sp>
        <p:nvSpPr>
          <p:cNvPr id="7" name="TextBox 82">
            <a:extLst>
              <a:ext uri="{FF2B5EF4-FFF2-40B4-BE49-F238E27FC236}">
                <a16:creationId xmlns:a16="http://schemas.microsoft.com/office/drawing/2014/main" id="{4CBF3910-BB22-FC4A-FD93-A9552F3AC7BD}"/>
              </a:ext>
            </a:extLst>
          </p:cNvPr>
          <p:cNvSpPr txBox="1"/>
          <p:nvPr/>
        </p:nvSpPr>
        <p:spPr>
          <a:xfrm>
            <a:off x="6443808" y="268261"/>
            <a:ext cx="3935687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8583" rIns="18583">
            <a:spAutoFit/>
          </a:bodyPr>
          <a:lstStyle>
            <a:lvl1pPr algn="ctr">
              <a:defRPr sz="3600" b="1"/>
            </a:lvl1pPr>
          </a:lstStyle>
          <a:p>
            <a:pPr algn="l"/>
            <a:r>
              <a:rPr lang="pt-BR" sz="4400" b="0" dirty="0">
                <a:solidFill>
                  <a:srgbClr val="00822D"/>
                </a:solidFill>
                <a:latin typeface="+mj-lt"/>
              </a:rPr>
              <a:t>Agenda 2026</a:t>
            </a:r>
            <a:endParaRPr sz="4400" b="0" dirty="0">
              <a:solidFill>
                <a:srgbClr val="00822D"/>
              </a:solidFill>
              <a:latin typeface="+mj-lt"/>
            </a:endParaRPr>
          </a:p>
        </p:txBody>
      </p:sp>
      <p:pic>
        <p:nvPicPr>
          <p:cNvPr id="19" name="Imagem 18" descr="Ícone&#10;&#10;O conteúdo gerado por IA pode estar incorreto.">
            <a:extLst>
              <a:ext uri="{FF2B5EF4-FFF2-40B4-BE49-F238E27FC236}">
                <a16:creationId xmlns:a16="http://schemas.microsoft.com/office/drawing/2014/main" id="{4B94F90C-FED5-4475-B82C-BDE497DBBD2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>
            <a:fillRect/>
          </a:stretch>
        </p:blipFill>
        <p:spPr>
          <a:xfrm>
            <a:off x="10224635" y="-51422"/>
            <a:ext cx="1967365" cy="6162562"/>
          </a:xfrm>
          <a:prstGeom prst="rect">
            <a:avLst/>
          </a:prstGeom>
        </p:spPr>
      </p:pic>
      <p:sp>
        <p:nvSpPr>
          <p:cNvPr id="20" name="Rectangle: Rounded Corners 24">
            <a:extLst>
              <a:ext uri="{FF2B5EF4-FFF2-40B4-BE49-F238E27FC236}">
                <a16:creationId xmlns:a16="http://schemas.microsoft.com/office/drawing/2014/main" id="{428F82A9-4D46-2F40-10FC-51A01D4A7DE7}"/>
              </a:ext>
            </a:extLst>
          </p:cNvPr>
          <p:cNvSpPr/>
          <p:nvPr/>
        </p:nvSpPr>
        <p:spPr>
          <a:xfrm>
            <a:off x="358105" y="1068480"/>
            <a:ext cx="2528588" cy="1656771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8583" rIns="18583" anchor="t"/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pt-BR" sz="6600" dirty="0">
                <a:solidFill>
                  <a:schemeClr val="accent1"/>
                </a:solidFill>
                <a:latin typeface="+mj-lt"/>
              </a:rPr>
              <a:t>21</a:t>
            </a:r>
            <a:r>
              <a:rPr lang="pt-BR" sz="2800" dirty="0">
                <a:solidFill>
                  <a:schemeClr val="accent1"/>
                </a:solidFill>
                <a:latin typeface="+mj-lt"/>
              </a:rPr>
              <a:t> </a:t>
            </a:r>
            <a:endParaRPr sz="2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" name="TextBox 22">
            <a:extLst>
              <a:ext uri="{FF2B5EF4-FFF2-40B4-BE49-F238E27FC236}">
                <a16:creationId xmlns:a16="http://schemas.microsoft.com/office/drawing/2014/main" id="{CE1AD1DE-A9FF-1D3C-79B7-3E9BDD9007AA}"/>
              </a:ext>
            </a:extLst>
          </p:cNvPr>
          <p:cNvSpPr txBox="1"/>
          <p:nvPr/>
        </p:nvSpPr>
        <p:spPr>
          <a:xfrm>
            <a:off x="798388" y="2019309"/>
            <a:ext cx="1755412" cy="530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8583" rIns="18583">
            <a:spAutoFit/>
          </a:bodyPr>
          <a:lstStyle>
            <a:lvl1pPr algn="ctr">
              <a:defRPr sz="8000" b="1"/>
            </a:lvl1pPr>
          </a:lstStyle>
          <a:p>
            <a:pPr>
              <a:lnSpc>
                <a:spcPts val="1700"/>
              </a:lnSpc>
            </a:pPr>
            <a:r>
              <a:rPr lang="pt-BR" sz="1800" b="0" dirty="0">
                <a:solidFill>
                  <a:schemeClr val="bg1"/>
                </a:solidFill>
                <a:latin typeface="+mj-lt"/>
              </a:rPr>
              <a:t>Leilões realizados</a:t>
            </a:r>
            <a:endParaRPr sz="1800" b="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BB083DE-3612-97E7-1B89-EDB2B2EC2AAA}"/>
              </a:ext>
            </a:extLst>
          </p:cNvPr>
          <p:cNvSpPr txBox="1"/>
          <p:nvPr/>
        </p:nvSpPr>
        <p:spPr>
          <a:xfrm>
            <a:off x="3494918" y="2030473"/>
            <a:ext cx="2040323" cy="530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8583" rIns="18583">
            <a:spAutoFit/>
          </a:bodyPr>
          <a:lstStyle>
            <a:lvl1pPr algn="ctr">
              <a:defRPr sz="8000" b="1"/>
            </a:lvl1pPr>
          </a:lstStyle>
          <a:p>
            <a:pPr>
              <a:lnSpc>
                <a:spcPts val="1700"/>
              </a:lnSpc>
            </a:pPr>
            <a:r>
              <a:rPr lang="pt-BR" sz="1800" b="0" dirty="0">
                <a:solidFill>
                  <a:schemeClr val="bg1"/>
                </a:solidFill>
                <a:latin typeface="+mj-lt"/>
              </a:rPr>
              <a:t>Bilhões</a:t>
            </a:r>
          </a:p>
          <a:p>
            <a:pPr>
              <a:lnSpc>
                <a:spcPts val="1700"/>
              </a:lnSpc>
            </a:pPr>
            <a:r>
              <a:rPr lang="pt-BR" sz="1800" b="0" dirty="0">
                <a:solidFill>
                  <a:schemeClr val="bg1"/>
                </a:solidFill>
                <a:latin typeface="+mj-lt"/>
              </a:rPr>
              <a:t>de investimentos</a:t>
            </a:r>
            <a:endParaRPr sz="1800" b="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5" name="Gráfico 24">
            <a:extLst>
              <a:ext uri="{FF2B5EF4-FFF2-40B4-BE49-F238E27FC236}">
                <a16:creationId xmlns:a16="http://schemas.microsoft.com/office/drawing/2014/main" id="{06075C05-15CD-A580-9BA1-6358F687AB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60335" y="1263977"/>
            <a:ext cx="324363" cy="324363"/>
          </a:xfrm>
          <a:prstGeom prst="rect">
            <a:avLst/>
          </a:prstGeom>
        </p:spPr>
      </p:pic>
      <p:pic>
        <p:nvPicPr>
          <p:cNvPr id="27" name="Gráfico 26">
            <a:extLst>
              <a:ext uri="{FF2B5EF4-FFF2-40B4-BE49-F238E27FC236}">
                <a16:creationId xmlns:a16="http://schemas.microsoft.com/office/drawing/2014/main" id="{79A04AF7-D2CD-88F5-EF30-8DFD275B0C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88380" y="1313924"/>
            <a:ext cx="274416" cy="274416"/>
          </a:xfrm>
          <a:prstGeom prst="rect">
            <a:avLst/>
          </a:prstGeom>
        </p:spPr>
      </p:pic>
      <p:sp>
        <p:nvSpPr>
          <p:cNvPr id="28" name="Rectangle: Rounded Corners 24">
            <a:extLst>
              <a:ext uri="{FF2B5EF4-FFF2-40B4-BE49-F238E27FC236}">
                <a16:creationId xmlns:a16="http://schemas.microsoft.com/office/drawing/2014/main" id="{77BBB87F-BE2F-B147-40D2-B62CC5CB9182}"/>
              </a:ext>
            </a:extLst>
          </p:cNvPr>
          <p:cNvSpPr/>
          <p:nvPr/>
        </p:nvSpPr>
        <p:spPr>
          <a:xfrm>
            <a:off x="390021" y="2897712"/>
            <a:ext cx="2496672" cy="1451388"/>
          </a:xfrm>
          <a:prstGeom prst="roundRect">
            <a:avLst>
              <a:gd name="adj" fmla="val 0"/>
            </a:avLst>
          </a:prstGeom>
          <a:solidFill>
            <a:srgbClr val="FFC000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8583" rIns="18583" anchor="ctr"/>
          <a:lstStyle/>
          <a:p>
            <a:pPr>
              <a:defRPr>
                <a:solidFill>
                  <a:srgbClr val="FFFFFF"/>
                </a:solidFill>
              </a:defRPr>
            </a:pPr>
            <a:r>
              <a:rPr lang="pt-BR" sz="6000" dirty="0">
                <a:solidFill>
                  <a:srgbClr val="FFFFFF"/>
                </a:solidFill>
                <a:latin typeface="+mj-lt"/>
              </a:rPr>
              <a:t>	</a:t>
            </a:r>
            <a:endParaRPr sz="240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29" name="Rectangle: Rounded Corners 24">
            <a:extLst>
              <a:ext uri="{FF2B5EF4-FFF2-40B4-BE49-F238E27FC236}">
                <a16:creationId xmlns:a16="http://schemas.microsoft.com/office/drawing/2014/main" id="{7ABF4F8A-DEAF-9760-68B8-33374912492B}"/>
              </a:ext>
            </a:extLst>
          </p:cNvPr>
          <p:cNvSpPr/>
          <p:nvPr/>
        </p:nvSpPr>
        <p:spPr>
          <a:xfrm>
            <a:off x="3119075" y="2897712"/>
            <a:ext cx="2657330" cy="1451388"/>
          </a:xfrm>
          <a:prstGeom prst="roundRect">
            <a:avLst>
              <a:gd name="adj" fmla="val 0"/>
            </a:avLst>
          </a:prstGeom>
          <a:solidFill>
            <a:srgbClr val="FFC000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8583" rIns="18583" anchor="ctr"/>
          <a:lstStyle/>
          <a:p>
            <a:pPr>
              <a:defRPr>
                <a:solidFill>
                  <a:srgbClr val="FFFFFF"/>
                </a:solidFill>
              </a:defRPr>
            </a:pPr>
            <a:r>
              <a:rPr lang="pt-BR" sz="6000" dirty="0">
                <a:solidFill>
                  <a:srgbClr val="FFFFFF"/>
                </a:solidFill>
                <a:latin typeface="+mj-lt"/>
              </a:rPr>
              <a:t>	</a:t>
            </a:r>
            <a:endParaRPr sz="240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30" name="Rectangle: Rounded Corners 24">
            <a:extLst>
              <a:ext uri="{FF2B5EF4-FFF2-40B4-BE49-F238E27FC236}">
                <a16:creationId xmlns:a16="http://schemas.microsoft.com/office/drawing/2014/main" id="{5AB339E5-461A-6B6B-0566-806D5CF49A86}"/>
              </a:ext>
            </a:extLst>
          </p:cNvPr>
          <p:cNvSpPr/>
          <p:nvPr/>
        </p:nvSpPr>
        <p:spPr>
          <a:xfrm>
            <a:off x="390021" y="2897713"/>
            <a:ext cx="2496672" cy="531288"/>
          </a:xfrm>
          <a:prstGeom prst="roundRect">
            <a:avLst>
              <a:gd name="adj" fmla="val 0"/>
            </a:avLst>
          </a:prstGeom>
          <a:solidFill>
            <a:srgbClr val="00822D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8583" rIns="18583" anchor="ctr"/>
          <a:lstStyle/>
          <a:p>
            <a:pPr algn="ctr">
              <a:lnSpc>
                <a:spcPts val="1500"/>
              </a:lnSpc>
              <a:defRPr>
                <a:solidFill>
                  <a:srgbClr val="FFFFFF"/>
                </a:solidFill>
              </a:defRPr>
            </a:pPr>
            <a:r>
              <a:rPr lang="pt-BR" sz="1600" dirty="0">
                <a:solidFill>
                  <a:srgbClr val="FFFFFF"/>
                </a:solidFill>
                <a:latin typeface="+mj-lt"/>
              </a:rPr>
              <a:t>8 leilões no setor portuário</a:t>
            </a:r>
            <a:endParaRPr sz="160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31" name="Rectangle: Rounded Corners 24">
            <a:extLst>
              <a:ext uri="{FF2B5EF4-FFF2-40B4-BE49-F238E27FC236}">
                <a16:creationId xmlns:a16="http://schemas.microsoft.com/office/drawing/2014/main" id="{4E78171D-066D-9D33-CB30-2AB015037BB9}"/>
              </a:ext>
            </a:extLst>
          </p:cNvPr>
          <p:cNvSpPr/>
          <p:nvPr/>
        </p:nvSpPr>
        <p:spPr>
          <a:xfrm>
            <a:off x="3119075" y="2897713"/>
            <a:ext cx="2657330" cy="531288"/>
          </a:xfrm>
          <a:prstGeom prst="roundRect">
            <a:avLst>
              <a:gd name="adj" fmla="val 0"/>
            </a:avLst>
          </a:prstGeom>
          <a:solidFill>
            <a:srgbClr val="00822D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8583" rIns="18583" anchor="ctr"/>
          <a:lstStyle/>
          <a:p>
            <a:pPr algn="ctr">
              <a:lnSpc>
                <a:spcPts val="1500"/>
              </a:lnSpc>
              <a:defRPr>
                <a:solidFill>
                  <a:srgbClr val="FFFFFF"/>
                </a:solidFill>
              </a:defRPr>
            </a:pPr>
            <a:r>
              <a:rPr lang="pt-BR" sz="1600" dirty="0">
                <a:solidFill>
                  <a:srgbClr val="FFFFFF"/>
                </a:solidFill>
                <a:latin typeface="+mj-lt"/>
              </a:rPr>
              <a:t>13 leilões de aeroportos</a:t>
            </a:r>
            <a:endParaRPr sz="160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33" name="TextBox 90">
            <a:extLst>
              <a:ext uri="{FF2B5EF4-FFF2-40B4-BE49-F238E27FC236}">
                <a16:creationId xmlns:a16="http://schemas.microsoft.com/office/drawing/2014/main" id="{0BF68523-6B3F-02E7-4034-1E19E7794EAE}"/>
              </a:ext>
            </a:extLst>
          </p:cNvPr>
          <p:cNvSpPr txBox="1"/>
          <p:nvPr/>
        </p:nvSpPr>
        <p:spPr>
          <a:xfrm>
            <a:off x="732459" y="3391366"/>
            <a:ext cx="1727876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8583" rIns="18583">
            <a:spAutoFit/>
          </a:bodyPr>
          <a:lstStyle>
            <a:lvl1pPr algn="ctr">
              <a:defRPr sz="8000" b="1"/>
            </a:lvl1pPr>
          </a:lstStyle>
          <a:p>
            <a:r>
              <a:rPr lang="pt-BR" sz="4800" b="0" spc="-150" dirty="0">
                <a:solidFill>
                  <a:srgbClr val="FFFFFF"/>
                </a:solidFill>
                <a:latin typeface="+mj-lt"/>
              </a:rPr>
              <a:t>10,3</a:t>
            </a:r>
            <a:endParaRPr sz="4800" b="0" spc="-15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34" name="TextBox 90">
            <a:extLst>
              <a:ext uri="{FF2B5EF4-FFF2-40B4-BE49-F238E27FC236}">
                <a16:creationId xmlns:a16="http://schemas.microsoft.com/office/drawing/2014/main" id="{3A4A8AB6-BEA5-B395-317C-111CA15BDBEA}"/>
              </a:ext>
            </a:extLst>
          </p:cNvPr>
          <p:cNvSpPr txBox="1"/>
          <p:nvPr/>
        </p:nvSpPr>
        <p:spPr>
          <a:xfrm>
            <a:off x="3582783" y="3403401"/>
            <a:ext cx="1727876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8583" rIns="18583">
            <a:spAutoFit/>
          </a:bodyPr>
          <a:lstStyle>
            <a:lvl1pPr algn="ctr">
              <a:defRPr sz="8000" b="1"/>
            </a:lvl1pPr>
          </a:lstStyle>
          <a:p>
            <a:r>
              <a:rPr lang="pt-BR" sz="4800" b="0" spc="-150" dirty="0">
                <a:solidFill>
                  <a:srgbClr val="FFFFFF"/>
                </a:solidFill>
                <a:latin typeface="+mj-lt"/>
              </a:rPr>
              <a:t> 731,6</a:t>
            </a:r>
            <a:endParaRPr sz="4800" b="0" spc="-15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9712C35A-ABC7-2CA0-C542-381F1DEC71C8}"/>
              </a:ext>
            </a:extLst>
          </p:cNvPr>
          <p:cNvSpPr txBox="1"/>
          <p:nvPr/>
        </p:nvSpPr>
        <p:spPr>
          <a:xfrm>
            <a:off x="674242" y="3450860"/>
            <a:ext cx="551315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FFFFFF"/>
                </a:solidFill>
                <a:latin typeface="+mj-lt"/>
              </a:rPr>
              <a:t>R$</a:t>
            </a:r>
            <a:endParaRPr lang="pt-BR" sz="14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9FEA03F8-C943-A0E3-6C4B-681BB7B9B3F0}"/>
              </a:ext>
            </a:extLst>
          </p:cNvPr>
          <p:cNvSpPr txBox="1"/>
          <p:nvPr/>
        </p:nvSpPr>
        <p:spPr>
          <a:xfrm>
            <a:off x="3434078" y="3480345"/>
            <a:ext cx="551315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FFFFFF"/>
                </a:solidFill>
                <a:latin typeface="+mj-lt"/>
              </a:rPr>
              <a:t>R$</a:t>
            </a:r>
            <a:endParaRPr lang="pt-BR" sz="1400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D3C8DCAB-2852-5C73-9317-4267FA8B1D5A}"/>
              </a:ext>
            </a:extLst>
          </p:cNvPr>
          <p:cNvSpPr txBox="1"/>
          <p:nvPr/>
        </p:nvSpPr>
        <p:spPr>
          <a:xfrm>
            <a:off x="1728272" y="4010700"/>
            <a:ext cx="941167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FFFFFF"/>
                </a:solidFill>
                <a:latin typeface="+mj-lt"/>
              </a:rPr>
              <a:t>bilhões</a:t>
            </a:r>
            <a:endParaRPr lang="pt-BR" sz="14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3BDA931B-2C2B-4154-910A-EC6C6945EF3C}"/>
              </a:ext>
            </a:extLst>
          </p:cNvPr>
          <p:cNvSpPr txBox="1"/>
          <p:nvPr/>
        </p:nvSpPr>
        <p:spPr>
          <a:xfrm>
            <a:off x="4556271" y="4041054"/>
            <a:ext cx="941167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FFFFFF"/>
                </a:solidFill>
                <a:latin typeface="+mj-lt"/>
              </a:rPr>
              <a:t>milhões</a:t>
            </a:r>
            <a:endParaRPr lang="pt-BR" sz="1400" dirty="0"/>
          </a:p>
        </p:txBody>
      </p:sp>
      <p:grpSp>
        <p:nvGrpSpPr>
          <p:cNvPr id="40" name="Agrupar 39">
            <a:extLst>
              <a:ext uri="{FF2B5EF4-FFF2-40B4-BE49-F238E27FC236}">
                <a16:creationId xmlns:a16="http://schemas.microsoft.com/office/drawing/2014/main" id="{DF022CDE-33FF-E034-EA42-919E464C88FC}"/>
              </a:ext>
            </a:extLst>
          </p:cNvPr>
          <p:cNvGrpSpPr/>
          <p:nvPr/>
        </p:nvGrpSpPr>
        <p:grpSpPr>
          <a:xfrm>
            <a:off x="379185" y="4450047"/>
            <a:ext cx="5407823" cy="1516093"/>
            <a:chOff x="379185" y="4450047"/>
            <a:chExt cx="5407823" cy="1516093"/>
          </a:xfrm>
        </p:grpSpPr>
        <p:sp>
          <p:nvSpPr>
            <p:cNvPr id="44" name="Rectangle: Rounded Corners 24">
              <a:extLst>
                <a:ext uri="{FF2B5EF4-FFF2-40B4-BE49-F238E27FC236}">
                  <a16:creationId xmlns:a16="http://schemas.microsoft.com/office/drawing/2014/main" id="{934A25D2-B619-9FF8-AA98-F3CBEDD411F4}"/>
                </a:ext>
              </a:extLst>
            </p:cNvPr>
            <p:cNvSpPr/>
            <p:nvPr/>
          </p:nvSpPr>
          <p:spPr>
            <a:xfrm>
              <a:off x="379185" y="4810014"/>
              <a:ext cx="5407823" cy="1156126"/>
            </a:xfrm>
            <a:prstGeom prst="roundRect">
              <a:avLst>
                <a:gd name="adj" fmla="val 0"/>
              </a:avLst>
            </a:prstGeom>
            <a:solidFill>
              <a:srgbClr val="00822D"/>
            </a:solidFill>
            <a:ln w="12700">
              <a:miter lim="400000"/>
            </a:ln>
            <a:effectLst>
              <a:outerShdw blurRad="850900" dist="38100" dir="2700000" rotWithShape="0">
                <a:srgbClr val="000000">
                  <a:alpha val="13000"/>
                </a:srgbClr>
              </a:outerShdw>
            </a:effectLst>
          </p:spPr>
          <p:txBody>
            <a:bodyPr lIns="18583" rIns="18583" anchor="ctr"/>
            <a:lstStyle/>
            <a:p>
              <a:pPr>
                <a:defRPr>
                  <a:solidFill>
                    <a:srgbClr val="FFFFFF"/>
                  </a:solidFill>
                </a:defRPr>
              </a:pPr>
              <a:r>
                <a:rPr lang="pt-BR" sz="6000" dirty="0">
                  <a:solidFill>
                    <a:srgbClr val="FFFFFF"/>
                  </a:solidFill>
                  <a:latin typeface="+mj-lt"/>
                </a:rPr>
                <a:t>	</a:t>
              </a:r>
              <a:endParaRPr sz="2400" dirty="0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48" name="Rectangle: Rounded Corners 24">
              <a:extLst>
                <a:ext uri="{FF2B5EF4-FFF2-40B4-BE49-F238E27FC236}">
                  <a16:creationId xmlns:a16="http://schemas.microsoft.com/office/drawing/2014/main" id="{128337D6-53BB-14C5-C18A-6DFF21B177E3}"/>
                </a:ext>
              </a:extLst>
            </p:cNvPr>
            <p:cNvSpPr/>
            <p:nvPr/>
          </p:nvSpPr>
          <p:spPr>
            <a:xfrm>
              <a:off x="379185" y="4450047"/>
              <a:ext cx="5407823" cy="368854"/>
            </a:xfrm>
            <a:prstGeom prst="roundRect">
              <a:avLst>
                <a:gd name="adj" fmla="val 0"/>
              </a:avLst>
            </a:prstGeom>
            <a:solidFill>
              <a:srgbClr val="25303A"/>
            </a:solidFill>
            <a:ln w="12700">
              <a:miter lim="400000"/>
            </a:ln>
            <a:effectLst>
              <a:outerShdw blurRad="850900" dist="38100" dir="2700000" rotWithShape="0">
                <a:srgbClr val="000000">
                  <a:alpha val="13000"/>
                </a:srgbClr>
              </a:outerShdw>
            </a:effectLst>
          </p:spPr>
          <p:txBody>
            <a:bodyPr lIns="18583" rIns="18583" anchor="ctr"/>
            <a:lstStyle/>
            <a:p>
              <a:pPr>
                <a:defRPr>
                  <a:solidFill>
                    <a:srgbClr val="FFFFFF"/>
                  </a:solidFill>
                </a:defRPr>
              </a:pPr>
              <a:r>
                <a:rPr lang="pt-BR" sz="6000" dirty="0">
                  <a:solidFill>
                    <a:srgbClr val="FFFFFF"/>
                  </a:solidFill>
                  <a:latin typeface="+mj-lt"/>
                </a:rPr>
                <a:t>	</a:t>
              </a:r>
              <a:endParaRPr sz="2400" dirty="0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47" name="CaixaDeTexto 46">
              <a:extLst>
                <a:ext uri="{FF2B5EF4-FFF2-40B4-BE49-F238E27FC236}">
                  <a16:creationId xmlns:a16="http://schemas.microsoft.com/office/drawing/2014/main" id="{038919AC-5CDE-3121-C544-24B1ECF4F6DC}"/>
                </a:ext>
              </a:extLst>
            </p:cNvPr>
            <p:cNvSpPr txBox="1"/>
            <p:nvPr/>
          </p:nvSpPr>
          <p:spPr>
            <a:xfrm>
              <a:off x="379186" y="4496186"/>
              <a:ext cx="5348312" cy="2975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pt-BR" sz="1400" dirty="0">
                  <a:solidFill>
                    <a:srgbClr val="FFF1CE"/>
                  </a:solidFill>
                  <a:latin typeface="+mj-lt"/>
                </a:rPr>
                <a:t>DESDE 2023:</a:t>
              </a:r>
            </a:p>
          </p:txBody>
        </p:sp>
        <p:sp>
          <p:nvSpPr>
            <p:cNvPr id="49" name="TextBox 90">
              <a:extLst>
                <a:ext uri="{FF2B5EF4-FFF2-40B4-BE49-F238E27FC236}">
                  <a16:creationId xmlns:a16="http://schemas.microsoft.com/office/drawing/2014/main" id="{0C081C83-52BF-9BF4-0D40-B0AFE525C370}"/>
                </a:ext>
              </a:extLst>
            </p:cNvPr>
            <p:cNvSpPr txBox="1"/>
            <p:nvPr/>
          </p:nvSpPr>
          <p:spPr>
            <a:xfrm>
              <a:off x="982296" y="4886137"/>
              <a:ext cx="1354603" cy="70788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>
              <a:spAutoFit/>
            </a:bodyPr>
            <a:lstStyle>
              <a:lvl1pPr algn="ctr">
                <a:defRPr sz="8000" b="1"/>
              </a:lvl1pPr>
            </a:lstStyle>
            <a:p>
              <a:r>
                <a:rPr lang="pt-BR" sz="4000" b="0" spc="-150" dirty="0">
                  <a:solidFill>
                    <a:srgbClr val="FFC000"/>
                  </a:solidFill>
                  <a:latin typeface="+mj-lt"/>
                </a:rPr>
                <a:t>40</a:t>
              </a:r>
              <a:endParaRPr sz="4000" b="0" spc="-150" dirty="0">
                <a:solidFill>
                  <a:srgbClr val="FFC000"/>
                </a:solidFill>
                <a:latin typeface="+mj-lt"/>
              </a:endParaRPr>
            </a:p>
          </p:txBody>
        </p:sp>
        <p:sp>
          <p:nvSpPr>
            <p:cNvPr id="50" name="CaixaDeTexto 49">
              <a:extLst>
                <a:ext uri="{FF2B5EF4-FFF2-40B4-BE49-F238E27FC236}">
                  <a16:creationId xmlns:a16="http://schemas.microsoft.com/office/drawing/2014/main" id="{E9D1A223-0CDB-1B64-A79B-9D20B64FD487}"/>
                </a:ext>
              </a:extLst>
            </p:cNvPr>
            <p:cNvSpPr txBox="1"/>
            <p:nvPr/>
          </p:nvSpPr>
          <p:spPr>
            <a:xfrm>
              <a:off x="1258234" y="5485775"/>
              <a:ext cx="941167" cy="3077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/>
              <a:r>
                <a:rPr lang="pt-BR" sz="1400" dirty="0">
                  <a:solidFill>
                    <a:srgbClr val="FFC000"/>
                  </a:solidFill>
                  <a:latin typeface="+mj-lt"/>
                </a:rPr>
                <a:t>leilões</a:t>
              </a:r>
              <a:endParaRPr lang="pt-BR" sz="1200" dirty="0">
                <a:solidFill>
                  <a:srgbClr val="FFC000"/>
                </a:solidFill>
              </a:endParaRPr>
            </a:p>
          </p:txBody>
        </p:sp>
        <p:sp>
          <p:nvSpPr>
            <p:cNvPr id="52" name="TextBox 90">
              <a:extLst>
                <a:ext uri="{FF2B5EF4-FFF2-40B4-BE49-F238E27FC236}">
                  <a16:creationId xmlns:a16="http://schemas.microsoft.com/office/drawing/2014/main" id="{995935AF-49DE-4326-31B0-E8AB29F0EB33}"/>
                </a:ext>
              </a:extLst>
            </p:cNvPr>
            <p:cNvSpPr txBox="1"/>
            <p:nvPr/>
          </p:nvSpPr>
          <p:spPr>
            <a:xfrm>
              <a:off x="2380429" y="4886137"/>
              <a:ext cx="1354603" cy="70788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>
              <a:spAutoFit/>
            </a:bodyPr>
            <a:lstStyle>
              <a:lvl1pPr algn="ctr">
                <a:defRPr sz="8000" b="1"/>
              </a:lvl1pPr>
            </a:lstStyle>
            <a:p>
              <a:r>
                <a:rPr lang="pt-BR" sz="4000" b="0" spc="-150" dirty="0">
                  <a:solidFill>
                    <a:srgbClr val="FFFFFF"/>
                  </a:solidFill>
                  <a:latin typeface="+mj-lt"/>
                </a:rPr>
                <a:t>26</a:t>
              </a:r>
              <a:endParaRPr sz="4000" b="0" spc="-150" dirty="0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53" name="CaixaDeTexto 52">
              <a:extLst>
                <a:ext uri="{FF2B5EF4-FFF2-40B4-BE49-F238E27FC236}">
                  <a16:creationId xmlns:a16="http://schemas.microsoft.com/office/drawing/2014/main" id="{71F791DD-139A-E197-8CB3-3F899BADA9EC}"/>
                </a:ext>
              </a:extLst>
            </p:cNvPr>
            <p:cNvSpPr txBox="1"/>
            <p:nvPr/>
          </p:nvSpPr>
          <p:spPr>
            <a:xfrm>
              <a:off x="2296800" y="5492704"/>
              <a:ext cx="1519969" cy="3077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/>
              <a:r>
                <a:rPr lang="pt-BR" sz="1400" dirty="0">
                  <a:solidFill>
                    <a:srgbClr val="FFFFFF"/>
                  </a:solidFill>
                  <a:latin typeface="+mj-lt"/>
                </a:rPr>
                <a:t>setor portuário</a:t>
              </a:r>
              <a:endParaRPr lang="pt-BR" sz="1200" dirty="0"/>
            </a:p>
          </p:txBody>
        </p:sp>
        <p:sp>
          <p:nvSpPr>
            <p:cNvPr id="54" name="TextBox 90">
              <a:extLst>
                <a:ext uri="{FF2B5EF4-FFF2-40B4-BE49-F238E27FC236}">
                  <a16:creationId xmlns:a16="http://schemas.microsoft.com/office/drawing/2014/main" id="{3A17F909-A067-2309-0F6A-A9252421BB03}"/>
                </a:ext>
              </a:extLst>
            </p:cNvPr>
            <p:cNvSpPr txBox="1"/>
            <p:nvPr/>
          </p:nvSpPr>
          <p:spPr>
            <a:xfrm>
              <a:off x="3862964" y="4886137"/>
              <a:ext cx="1354603" cy="70788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>
              <a:spAutoFit/>
            </a:bodyPr>
            <a:lstStyle>
              <a:lvl1pPr algn="ctr">
                <a:defRPr sz="8000" b="1"/>
              </a:lvl1pPr>
            </a:lstStyle>
            <a:p>
              <a:r>
                <a:rPr lang="pt-BR" sz="4000" b="0" spc="-150" dirty="0">
                  <a:solidFill>
                    <a:srgbClr val="FFFFFF"/>
                  </a:solidFill>
                  <a:latin typeface="+mj-lt"/>
                </a:rPr>
                <a:t>14</a:t>
              </a:r>
              <a:endParaRPr sz="4000" b="0" spc="-150" dirty="0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55" name="CaixaDeTexto 54">
              <a:extLst>
                <a:ext uri="{FF2B5EF4-FFF2-40B4-BE49-F238E27FC236}">
                  <a16:creationId xmlns:a16="http://schemas.microsoft.com/office/drawing/2014/main" id="{382F0254-71F8-B0A9-DC95-EFBFE2251054}"/>
                </a:ext>
              </a:extLst>
            </p:cNvPr>
            <p:cNvSpPr txBox="1"/>
            <p:nvPr/>
          </p:nvSpPr>
          <p:spPr>
            <a:xfrm>
              <a:off x="3942073" y="5485775"/>
              <a:ext cx="1196382" cy="3077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/>
              <a:r>
                <a:rPr lang="pt-BR" sz="1400" dirty="0">
                  <a:solidFill>
                    <a:srgbClr val="FFFFFF"/>
                  </a:solidFill>
                  <a:latin typeface="+mj-lt"/>
                </a:rPr>
                <a:t>aeroportos</a:t>
              </a:r>
              <a:endParaRPr lang="pt-BR" sz="1200" dirty="0"/>
            </a:p>
          </p:txBody>
        </p:sp>
      </p:grpSp>
      <p:sp>
        <p:nvSpPr>
          <p:cNvPr id="58" name="TextBox 90">
            <a:extLst>
              <a:ext uri="{FF2B5EF4-FFF2-40B4-BE49-F238E27FC236}">
                <a16:creationId xmlns:a16="http://schemas.microsoft.com/office/drawing/2014/main" id="{AF6CC269-B34F-278A-EB1B-C3ABB0F7AE74}"/>
              </a:ext>
            </a:extLst>
          </p:cNvPr>
          <p:cNvSpPr txBox="1"/>
          <p:nvPr/>
        </p:nvSpPr>
        <p:spPr>
          <a:xfrm>
            <a:off x="6444533" y="963951"/>
            <a:ext cx="337928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8583" rIns="18583">
            <a:spAutoFit/>
          </a:bodyPr>
          <a:lstStyle>
            <a:lvl1pPr algn="ctr">
              <a:defRPr sz="8000" b="1"/>
            </a:lvl1pPr>
          </a:lstStyle>
          <a:p>
            <a:pPr algn="l"/>
            <a:r>
              <a:rPr lang="pt-BR" sz="2400" b="0" dirty="0">
                <a:solidFill>
                  <a:srgbClr val="25303A"/>
                </a:solidFill>
                <a:latin typeface="+mj-lt"/>
              </a:rPr>
              <a:t>1º trimestre</a:t>
            </a:r>
            <a:endParaRPr sz="2400" b="0" dirty="0">
              <a:solidFill>
                <a:srgbClr val="25303A"/>
              </a:solidFill>
              <a:latin typeface="+mj-lt"/>
            </a:endParaRPr>
          </a:p>
        </p:txBody>
      </p:sp>
      <p:sp>
        <p:nvSpPr>
          <p:cNvPr id="59" name="TextBox 90">
            <a:extLst>
              <a:ext uri="{FF2B5EF4-FFF2-40B4-BE49-F238E27FC236}">
                <a16:creationId xmlns:a16="http://schemas.microsoft.com/office/drawing/2014/main" id="{EBC96CC3-DDD7-32F8-0CD2-99C7525DF62F}"/>
              </a:ext>
            </a:extLst>
          </p:cNvPr>
          <p:cNvSpPr txBox="1"/>
          <p:nvPr/>
        </p:nvSpPr>
        <p:spPr>
          <a:xfrm>
            <a:off x="6443808" y="3086643"/>
            <a:ext cx="337928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8583" rIns="18583">
            <a:spAutoFit/>
          </a:bodyPr>
          <a:lstStyle>
            <a:lvl1pPr algn="ctr">
              <a:defRPr sz="8000" b="1"/>
            </a:lvl1pPr>
          </a:lstStyle>
          <a:p>
            <a:pPr algn="l"/>
            <a:r>
              <a:rPr lang="pt-BR" sz="2400" b="0" dirty="0">
                <a:solidFill>
                  <a:srgbClr val="25303A"/>
                </a:solidFill>
                <a:latin typeface="+mj-lt"/>
              </a:rPr>
              <a:t>2º semestre</a:t>
            </a:r>
            <a:endParaRPr sz="2400" b="0" dirty="0">
              <a:solidFill>
                <a:srgbClr val="25303A"/>
              </a:solidFill>
              <a:latin typeface="+mj-lt"/>
            </a:endParaRPr>
          </a:p>
        </p:txBody>
      </p:sp>
      <p:sp>
        <p:nvSpPr>
          <p:cNvPr id="60" name="Rectangle: Rounded Corners 24">
            <a:extLst>
              <a:ext uri="{FF2B5EF4-FFF2-40B4-BE49-F238E27FC236}">
                <a16:creationId xmlns:a16="http://schemas.microsoft.com/office/drawing/2014/main" id="{72304D84-AB28-89CB-C751-FE3AD86CC8D7}"/>
              </a:ext>
            </a:extLst>
          </p:cNvPr>
          <p:cNvSpPr/>
          <p:nvPr/>
        </p:nvSpPr>
        <p:spPr>
          <a:xfrm>
            <a:off x="6442201" y="1386791"/>
            <a:ext cx="3756646" cy="323973"/>
          </a:xfrm>
          <a:prstGeom prst="roundRect">
            <a:avLst>
              <a:gd name="adj" fmla="val 0"/>
            </a:avLst>
          </a:prstGeom>
          <a:noFill/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8583" rIns="18583" anchor="ctr"/>
          <a:lstStyle/>
          <a:p>
            <a:pPr>
              <a:defRPr/>
            </a:pPr>
            <a:r>
              <a:rPr lang="pt-BR" sz="1400" dirty="0">
                <a:solidFill>
                  <a:srgbClr val="00822D"/>
                </a:solidFill>
                <a:latin typeface="Gilroy-ExtraBold"/>
                <a:cs typeface="Helvetica"/>
              </a:rPr>
              <a:t>5 leilões agendados:</a:t>
            </a:r>
            <a:endParaRPr lang="pt-BR" sz="1200" dirty="0">
              <a:solidFill>
                <a:srgbClr val="00822D"/>
              </a:solidFill>
              <a:latin typeface="Gilroy-Regular"/>
              <a:cs typeface="Helvetica"/>
            </a:endParaRPr>
          </a:p>
        </p:txBody>
      </p:sp>
      <p:sp>
        <p:nvSpPr>
          <p:cNvPr id="66" name="TextBox 7">
            <a:extLst>
              <a:ext uri="{FF2B5EF4-FFF2-40B4-BE49-F238E27FC236}">
                <a16:creationId xmlns:a16="http://schemas.microsoft.com/office/drawing/2014/main" id="{4FFC28F9-3060-3B41-E6D8-E2DFBB62C1AA}"/>
              </a:ext>
            </a:extLst>
          </p:cNvPr>
          <p:cNvSpPr txBox="1"/>
          <p:nvPr/>
        </p:nvSpPr>
        <p:spPr>
          <a:xfrm>
            <a:off x="6438446" y="1679415"/>
            <a:ext cx="2093034" cy="9848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8583" rIns="18583">
            <a:spAutoFit/>
          </a:bodyPr>
          <a:lstStyle>
            <a:lvl1pPr>
              <a:defRPr sz="2400" b="1" spc="300"/>
            </a:lvl1pPr>
          </a:lstStyle>
          <a:p>
            <a:r>
              <a:rPr lang="pt-BR" sz="1200" b="0" spc="0" dirty="0">
                <a:solidFill>
                  <a:srgbClr val="00822D"/>
                </a:solidFill>
                <a:latin typeface="+mj-lt"/>
              </a:rPr>
              <a:t>FEVEREIRO</a:t>
            </a:r>
            <a:r>
              <a:rPr lang="pt-BR" sz="1400" b="0" spc="0" dirty="0">
                <a:solidFill>
                  <a:srgbClr val="25303A"/>
                </a:solidFill>
                <a:latin typeface="+mj-lt"/>
              </a:rPr>
              <a:t> </a:t>
            </a:r>
          </a:p>
          <a:p>
            <a:r>
              <a:rPr lang="pt-BR" sz="1100" b="0" spc="0" dirty="0">
                <a:solidFill>
                  <a:srgbClr val="25303A"/>
                </a:solidFill>
                <a:latin typeface="+mj-lt"/>
              </a:rPr>
              <a:t>1º bloco de leilões portuários </a:t>
            </a:r>
          </a:p>
          <a:p>
            <a:r>
              <a:rPr lang="pt-BR" sz="1100" b="0" spc="0" dirty="0">
                <a:solidFill>
                  <a:srgbClr val="25303A"/>
                </a:solidFill>
              </a:rPr>
              <a:t>4 empreendimentos em Macapá (AP), Natal (RN), Porto Alegre (RS) e Recife (PE)</a:t>
            </a:r>
          </a:p>
        </p:txBody>
      </p:sp>
      <p:sp>
        <p:nvSpPr>
          <p:cNvPr id="67" name="TextBox 7">
            <a:extLst>
              <a:ext uri="{FF2B5EF4-FFF2-40B4-BE49-F238E27FC236}">
                <a16:creationId xmlns:a16="http://schemas.microsoft.com/office/drawing/2014/main" id="{D63A040A-1D82-C5FD-DEF7-437302EE7DF9}"/>
              </a:ext>
            </a:extLst>
          </p:cNvPr>
          <p:cNvSpPr txBox="1"/>
          <p:nvPr/>
        </p:nvSpPr>
        <p:spPr>
          <a:xfrm>
            <a:off x="9100238" y="1679416"/>
            <a:ext cx="1260459" cy="4770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8583" rIns="18583">
            <a:spAutoFit/>
          </a:bodyPr>
          <a:lstStyle>
            <a:lvl1pPr>
              <a:defRPr sz="2400" b="1" spc="300"/>
            </a:lvl1pPr>
          </a:lstStyle>
          <a:p>
            <a:r>
              <a:rPr lang="pt-BR" sz="1200" b="0" spc="0" dirty="0">
                <a:solidFill>
                  <a:srgbClr val="00822D"/>
                </a:solidFill>
                <a:latin typeface="+mj-lt"/>
              </a:rPr>
              <a:t>MARÇO </a:t>
            </a:r>
            <a:r>
              <a:rPr lang="pt-BR" sz="1400" b="0" spc="0" dirty="0">
                <a:solidFill>
                  <a:srgbClr val="25303A"/>
                </a:solidFill>
                <a:latin typeface="+mj-lt"/>
              </a:rPr>
              <a:t> </a:t>
            </a:r>
          </a:p>
          <a:p>
            <a:r>
              <a:rPr lang="pt-BR" sz="1100" b="0" spc="0" dirty="0" err="1">
                <a:solidFill>
                  <a:srgbClr val="25303A"/>
                </a:solidFill>
                <a:latin typeface="+mj-lt"/>
              </a:rPr>
              <a:t>Tecon</a:t>
            </a:r>
            <a:r>
              <a:rPr lang="pt-BR" sz="1100" b="0" spc="0" dirty="0">
                <a:solidFill>
                  <a:srgbClr val="25303A"/>
                </a:solidFill>
                <a:latin typeface="+mj-lt"/>
              </a:rPr>
              <a:t> Santos 10</a:t>
            </a:r>
          </a:p>
        </p:txBody>
      </p:sp>
      <p:cxnSp>
        <p:nvCxnSpPr>
          <p:cNvPr id="73" name="Conector reto 72">
            <a:extLst>
              <a:ext uri="{FF2B5EF4-FFF2-40B4-BE49-F238E27FC236}">
                <a16:creationId xmlns:a16="http://schemas.microsoft.com/office/drawing/2014/main" id="{DDC3ECEB-138D-A47E-F881-6456804F5E86}"/>
              </a:ext>
            </a:extLst>
          </p:cNvPr>
          <p:cNvCxnSpPr>
            <a:cxnSpLocks/>
          </p:cNvCxnSpPr>
          <p:nvPr/>
        </p:nvCxnSpPr>
        <p:spPr>
          <a:xfrm>
            <a:off x="8915456" y="1746258"/>
            <a:ext cx="0" cy="1223019"/>
          </a:xfrm>
          <a:prstGeom prst="line">
            <a:avLst/>
          </a:prstGeom>
          <a:noFill/>
          <a:ln w="12700" cap="flat">
            <a:solidFill>
              <a:srgbClr val="00822D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9" name="Agrupar 8">
            <a:extLst>
              <a:ext uri="{FF2B5EF4-FFF2-40B4-BE49-F238E27FC236}">
                <a16:creationId xmlns:a16="http://schemas.microsoft.com/office/drawing/2014/main" id="{CA056E4D-5F99-815D-F022-946DD8D1B73C}"/>
              </a:ext>
            </a:extLst>
          </p:cNvPr>
          <p:cNvGrpSpPr/>
          <p:nvPr/>
        </p:nvGrpSpPr>
        <p:grpSpPr>
          <a:xfrm>
            <a:off x="370476" y="6430768"/>
            <a:ext cx="4750911" cy="215444"/>
            <a:chOff x="327561" y="6430768"/>
            <a:chExt cx="4750911" cy="215444"/>
          </a:xfrm>
        </p:grpSpPr>
        <p:sp>
          <p:nvSpPr>
            <p:cNvPr id="10" name="Footer Placeholder 2">
              <a:extLst>
                <a:ext uri="{FF2B5EF4-FFF2-40B4-BE49-F238E27FC236}">
                  <a16:creationId xmlns:a16="http://schemas.microsoft.com/office/drawing/2014/main" id="{BC665C66-2327-3D3D-33E4-786CE405B287}"/>
                </a:ext>
              </a:extLst>
            </p:cNvPr>
            <p:cNvSpPr txBox="1"/>
            <p:nvPr/>
          </p:nvSpPr>
          <p:spPr>
            <a:xfrm>
              <a:off x="936066" y="6430768"/>
              <a:ext cx="4142406" cy="21544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8583" rIns="18583" anchor="ctr">
              <a:spAutoFit/>
            </a:bodyPr>
            <a:lstStyle>
              <a:lvl1pPr>
                <a:defRPr sz="1600" b="1" spc="300">
                  <a:solidFill>
                    <a:srgbClr val="44546A"/>
                  </a:solidFill>
                </a:defRPr>
              </a:lvl1pPr>
            </a:lstStyle>
            <a:p>
              <a:r>
                <a:rPr lang="pt-BR" sz="800" b="0" spc="200" dirty="0">
                  <a:solidFill>
                    <a:srgbClr val="25303A"/>
                  </a:solidFill>
                  <a:latin typeface="Gilroy-Bold" panose="00000800000000000000" pitchFamily="2" charset="0"/>
                </a:rPr>
                <a:t>MPOR - BALANÇO 2025 E AGENDA 2026</a:t>
              </a:r>
              <a:endParaRPr sz="800" b="0" spc="200" dirty="0">
                <a:solidFill>
                  <a:srgbClr val="25303A"/>
                </a:solidFill>
                <a:latin typeface="Gilroy-Bold" panose="00000800000000000000" pitchFamily="2" charset="0"/>
              </a:endParaRPr>
            </a:p>
          </p:txBody>
        </p:sp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39731F2F-8204-EC78-4F07-95894DC269E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27561" y="6447806"/>
              <a:ext cx="537853" cy="181369"/>
            </a:xfrm>
            <a:prstGeom prst="rect">
              <a:avLst/>
            </a:prstGeom>
          </p:spPr>
        </p:pic>
      </p:grpSp>
      <p:sp>
        <p:nvSpPr>
          <p:cNvPr id="15" name="Retângulo 14">
            <a:extLst>
              <a:ext uri="{FF2B5EF4-FFF2-40B4-BE49-F238E27FC236}">
                <a16:creationId xmlns:a16="http://schemas.microsoft.com/office/drawing/2014/main" id="{A1E08516-8A64-94C7-2A6A-CFC3B97B3CF4}"/>
              </a:ext>
            </a:extLst>
          </p:cNvPr>
          <p:cNvSpPr/>
          <p:nvPr/>
        </p:nvSpPr>
        <p:spPr>
          <a:xfrm>
            <a:off x="6434958" y="2707669"/>
            <a:ext cx="2305398" cy="261608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lang="pt-BR" sz="1100" dirty="0">
                <a:solidFill>
                  <a:schemeClr val="bg2"/>
                </a:solidFill>
              </a:rPr>
              <a:t>Investimento de </a:t>
            </a:r>
            <a:r>
              <a:rPr lang="pt-BR" sz="1100" dirty="0">
                <a:solidFill>
                  <a:schemeClr val="bg2"/>
                </a:solidFill>
                <a:latin typeface="Gilroy-Bold" panose="00000800000000000000" pitchFamily="2" charset="0"/>
              </a:rPr>
              <a:t>R$ 229 milhões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7A7777FA-2EC1-35CB-27BA-453AAC107036}"/>
              </a:ext>
            </a:extLst>
          </p:cNvPr>
          <p:cNvSpPr/>
          <p:nvPr/>
        </p:nvSpPr>
        <p:spPr>
          <a:xfrm>
            <a:off x="9095927" y="2147387"/>
            <a:ext cx="2276461" cy="261608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lang="pt-BR" sz="1100" dirty="0">
                <a:solidFill>
                  <a:schemeClr val="bg2"/>
                </a:solidFill>
              </a:rPr>
              <a:t>Investimento de </a:t>
            </a:r>
            <a:r>
              <a:rPr lang="pt-BR" sz="1100" dirty="0">
                <a:solidFill>
                  <a:schemeClr val="bg2"/>
                </a:solidFill>
                <a:latin typeface="Gilroy-Bold" panose="00000800000000000000" pitchFamily="2" charset="0"/>
              </a:rPr>
              <a:t>R$ 6,4 bilhões</a:t>
            </a:r>
          </a:p>
        </p:txBody>
      </p:sp>
      <p:sp>
        <p:nvSpPr>
          <p:cNvPr id="2" name="TextBox 90">
            <a:extLst>
              <a:ext uri="{FF2B5EF4-FFF2-40B4-BE49-F238E27FC236}">
                <a16:creationId xmlns:a16="http://schemas.microsoft.com/office/drawing/2014/main" id="{4655566F-3F55-E82A-10EF-D616E5CDEBA3}"/>
              </a:ext>
            </a:extLst>
          </p:cNvPr>
          <p:cNvSpPr txBox="1"/>
          <p:nvPr/>
        </p:nvSpPr>
        <p:spPr>
          <a:xfrm>
            <a:off x="3172462" y="232762"/>
            <a:ext cx="2711038" cy="872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8583" rIns="18583">
            <a:spAutoFit/>
          </a:bodyPr>
          <a:lstStyle>
            <a:lvl1pPr algn="ctr">
              <a:defRPr sz="8000" b="1"/>
            </a:lvl1pPr>
          </a:lstStyle>
          <a:p>
            <a:pPr algn="l">
              <a:lnSpc>
                <a:spcPts val="2000"/>
              </a:lnSpc>
            </a:pPr>
            <a:r>
              <a:rPr lang="pt-BR" sz="1600" b="0" dirty="0">
                <a:solidFill>
                  <a:srgbClr val="00822D"/>
                </a:solidFill>
              </a:rPr>
              <a:t>Recorde nas três áreas – </a:t>
            </a:r>
          </a:p>
          <a:p>
            <a:pPr algn="l">
              <a:lnSpc>
                <a:spcPts val="2000"/>
              </a:lnSpc>
            </a:pPr>
            <a:r>
              <a:rPr lang="pt-BR" sz="2400" b="0" dirty="0">
                <a:solidFill>
                  <a:srgbClr val="00822D"/>
                </a:solidFill>
                <a:latin typeface="+mj-lt"/>
              </a:rPr>
              <a:t>aeroportos, portos e navegação</a:t>
            </a:r>
            <a:endParaRPr sz="2400" b="0" dirty="0">
              <a:solidFill>
                <a:srgbClr val="00822D"/>
              </a:solidFill>
              <a:latin typeface="+mj-lt"/>
            </a:endParaRPr>
          </a:p>
        </p:txBody>
      </p:sp>
      <p:sp>
        <p:nvSpPr>
          <p:cNvPr id="4" name="Forma Livre: Forma 3">
            <a:extLst>
              <a:ext uri="{FF2B5EF4-FFF2-40B4-BE49-F238E27FC236}">
                <a16:creationId xmlns:a16="http://schemas.microsoft.com/office/drawing/2014/main" id="{34ABBA5C-14C1-37A8-6965-1842ADC60AC7}"/>
              </a:ext>
            </a:extLst>
          </p:cNvPr>
          <p:cNvSpPr/>
          <p:nvPr/>
        </p:nvSpPr>
        <p:spPr>
          <a:xfrm>
            <a:off x="2021782" y="357617"/>
            <a:ext cx="990342" cy="632466"/>
          </a:xfrm>
          <a:custGeom>
            <a:avLst/>
            <a:gdLst>
              <a:gd name="csX0" fmla="*/ 142781 w 285562"/>
              <a:gd name="csY0" fmla="*/ 0 h 182369"/>
              <a:gd name="csX1" fmla="*/ 0 w 285562"/>
              <a:gd name="csY1" fmla="*/ 91185 h 182369"/>
              <a:gd name="csX2" fmla="*/ 142781 w 285562"/>
              <a:gd name="csY2" fmla="*/ 182370 h 182369"/>
              <a:gd name="csX3" fmla="*/ 285562 w 285562"/>
              <a:gd name="csY3" fmla="*/ 91185 h 182369"/>
              <a:gd name="csX4" fmla="*/ 142781 w 285562"/>
              <a:gd name="csY4" fmla="*/ 0 h 182369"/>
              <a:gd name="csX5" fmla="*/ 142656 w 285562"/>
              <a:gd name="csY5" fmla="*/ 146471 h 182369"/>
              <a:gd name="csX6" fmla="*/ 87370 w 285562"/>
              <a:gd name="csY6" fmla="*/ 91185 h 182369"/>
              <a:gd name="csX7" fmla="*/ 142656 w 285562"/>
              <a:gd name="csY7" fmla="*/ 35899 h 182369"/>
              <a:gd name="csX8" fmla="*/ 197942 w 285562"/>
              <a:gd name="csY8" fmla="*/ 91185 h 182369"/>
              <a:gd name="csX9" fmla="*/ 142656 w 285562"/>
              <a:gd name="csY9" fmla="*/ 146471 h 1823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85562" h="182369">
                <a:moveTo>
                  <a:pt x="142781" y="0"/>
                </a:moveTo>
                <a:lnTo>
                  <a:pt x="0" y="91185"/>
                </a:lnTo>
                <a:lnTo>
                  <a:pt x="142781" y="182370"/>
                </a:lnTo>
                <a:lnTo>
                  <a:pt x="285562" y="91185"/>
                </a:lnTo>
                <a:lnTo>
                  <a:pt x="142781" y="0"/>
                </a:lnTo>
                <a:close/>
                <a:moveTo>
                  <a:pt x="142656" y="146471"/>
                </a:moveTo>
                <a:cubicBezTo>
                  <a:pt x="112136" y="146471"/>
                  <a:pt x="87370" y="121705"/>
                  <a:pt x="87370" y="91185"/>
                </a:cubicBezTo>
                <a:cubicBezTo>
                  <a:pt x="87370" y="60665"/>
                  <a:pt x="112136" y="35899"/>
                  <a:pt x="142656" y="35899"/>
                </a:cubicBezTo>
                <a:cubicBezTo>
                  <a:pt x="173176" y="35899"/>
                  <a:pt x="197942" y="60665"/>
                  <a:pt x="197942" y="91185"/>
                </a:cubicBezTo>
                <a:cubicBezTo>
                  <a:pt x="197942" y="121705"/>
                  <a:pt x="173176" y="146471"/>
                  <a:pt x="142656" y="146471"/>
                </a:cubicBezTo>
              </a:path>
            </a:pathLst>
          </a:custGeom>
          <a:solidFill>
            <a:srgbClr val="FFC000"/>
          </a:solidFill>
          <a:ln w="6202" cap="flat">
            <a:noFill/>
            <a:prstDash val="solid"/>
            <a:miter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26E125-B313-D013-E7C8-5DEA0D2FE6CA}"/>
              </a:ext>
            </a:extLst>
          </p:cNvPr>
          <p:cNvSpPr txBox="1"/>
          <p:nvPr/>
        </p:nvSpPr>
        <p:spPr>
          <a:xfrm>
            <a:off x="9089274" y="2578092"/>
            <a:ext cx="1260459" cy="261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8583" rIns="18583">
            <a:spAutoFit/>
          </a:bodyPr>
          <a:lstStyle>
            <a:lvl1pPr>
              <a:defRPr sz="2400" b="1" spc="300"/>
            </a:lvl1pPr>
          </a:lstStyle>
          <a:p>
            <a:r>
              <a:rPr lang="pt-BR" sz="1100" b="0" spc="0" dirty="0">
                <a:solidFill>
                  <a:srgbClr val="25303A"/>
                </a:solidFill>
                <a:latin typeface="+mj-lt"/>
              </a:rPr>
              <a:t>Galeão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26152C1-60D2-D631-C30A-19EA882155FA}"/>
              </a:ext>
            </a:extLst>
          </p:cNvPr>
          <p:cNvSpPr/>
          <p:nvPr/>
        </p:nvSpPr>
        <p:spPr>
          <a:xfrm>
            <a:off x="9095927" y="2844977"/>
            <a:ext cx="2276462" cy="261608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lang="pt-BR" sz="1100" dirty="0">
                <a:solidFill>
                  <a:schemeClr val="bg2"/>
                </a:solidFill>
              </a:rPr>
              <a:t>Investimento de </a:t>
            </a:r>
            <a:r>
              <a:rPr lang="pt-BR" sz="1100" dirty="0">
                <a:solidFill>
                  <a:schemeClr val="bg2"/>
                </a:solidFill>
                <a:latin typeface="Gilroy-Bold" panose="00000800000000000000" pitchFamily="2" charset="0"/>
              </a:rPr>
              <a:t>R$ 1,1 bilhão</a:t>
            </a: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6EC543F2-28F3-42C8-AFD9-130BADE91462}"/>
              </a:ext>
            </a:extLst>
          </p:cNvPr>
          <p:cNvGrpSpPr/>
          <p:nvPr/>
        </p:nvGrpSpPr>
        <p:grpSpPr>
          <a:xfrm>
            <a:off x="6443535" y="3625781"/>
            <a:ext cx="2087945" cy="702194"/>
            <a:chOff x="6443535" y="3774403"/>
            <a:chExt cx="2087945" cy="702194"/>
          </a:xfrm>
        </p:grpSpPr>
        <p:sp>
          <p:nvSpPr>
            <p:cNvPr id="74" name="TextBox 7">
              <a:extLst>
                <a:ext uri="{FF2B5EF4-FFF2-40B4-BE49-F238E27FC236}">
                  <a16:creationId xmlns:a16="http://schemas.microsoft.com/office/drawing/2014/main" id="{D67D3AC9-57A1-2B27-C2A0-007398A0B978}"/>
                </a:ext>
              </a:extLst>
            </p:cNvPr>
            <p:cNvSpPr txBox="1"/>
            <p:nvPr/>
          </p:nvSpPr>
          <p:spPr>
            <a:xfrm>
              <a:off x="6479988" y="3774403"/>
              <a:ext cx="1967365" cy="43088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8583" rIns="18583">
              <a:spAutoFit/>
            </a:bodyPr>
            <a:lstStyle>
              <a:lvl1pPr>
                <a:defRPr sz="2400" b="1" spc="300"/>
              </a:lvl1pPr>
            </a:lstStyle>
            <a:p>
              <a:r>
                <a:rPr lang="pt-BR" sz="1100" b="0" spc="0" dirty="0">
                  <a:solidFill>
                    <a:srgbClr val="25303A"/>
                  </a:solidFill>
                  <a:latin typeface="Gilroy-Bold" panose="00000800000000000000" pitchFamily="2" charset="0"/>
                </a:rPr>
                <a:t>1º leilão de hidrovia no País, no rio Paraguai</a:t>
              </a:r>
              <a:endParaRPr lang="pt-BR" sz="1200" b="0" spc="0" dirty="0">
                <a:solidFill>
                  <a:srgbClr val="00822D"/>
                </a:solidFill>
                <a:latin typeface="+mj-lt"/>
              </a:endParaRPr>
            </a:p>
          </p:txBody>
        </p:sp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42B36E39-35BA-FEDB-AAE4-D6DAE865E481}"/>
                </a:ext>
              </a:extLst>
            </p:cNvPr>
            <p:cNvSpPr/>
            <p:nvPr/>
          </p:nvSpPr>
          <p:spPr>
            <a:xfrm>
              <a:off x="6443535" y="4214989"/>
              <a:ext cx="2087945" cy="261608"/>
            </a:xfrm>
            <a:prstGeom prst="rect">
              <a:avLst/>
            </a:prstGeom>
            <a:solidFill>
              <a:schemeClr val="tx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algn="ctr"/>
              <a:r>
                <a:rPr lang="pt-BR" sz="1100" dirty="0">
                  <a:solidFill>
                    <a:schemeClr val="bg2"/>
                  </a:solidFill>
                </a:rPr>
                <a:t>Investimento de </a:t>
              </a:r>
              <a:r>
                <a:rPr lang="pt-BR" sz="1100" dirty="0">
                  <a:solidFill>
                    <a:schemeClr val="bg2"/>
                  </a:solidFill>
                  <a:latin typeface="Gilroy-Bold" panose="00000800000000000000" pitchFamily="2" charset="0"/>
                </a:rPr>
                <a:t>R$ 63 milhões</a:t>
              </a:r>
            </a:p>
          </p:txBody>
        </p:sp>
      </p:grp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4CC5CFBE-B079-5EE6-0E28-0157339B1935}"/>
              </a:ext>
            </a:extLst>
          </p:cNvPr>
          <p:cNvGrpSpPr/>
          <p:nvPr/>
        </p:nvGrpSpPr>
        <p:grpSpPr>
          <a:xfrm>
            <a:off x="9235052" y="3631659"/>
            <a:ext cx="2087945" cy="558417"/>
            <a:chOff x="6443535" y="3774403"/>
            <a:chExt cx="2087945" cy="558417"/>
          </a:xfrm>
        </p:grpSpPr>
        <p:sp>
          <p:nvSpPr>
            <p:cNvPr id="24" name="TextBox 7">
              <a:extLst>
                <a:ext uri="{FF2B5EF4-FFF2-40B4-BE49-F238E27FC236}">
                  <a16:creationId xmlns:a16="http://schemas.microsoft.com/office/drawing/2014/main" id="{FBBD0782-B78D-C38F-2D4D-0DD8FCF3D405}"/>
                </a:ext>
              </a:extLst>
            </p:cNvPr>
            <p:cNvSpPr txBox="1"/>
            <p:nvPr/>
          </p:nvSpPr>
          <p:spPr>
            <a:xfrm>
              <a:off x="6479988" y="3774403"/>
              <a:ext cx="1967365" cy="26161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8583" rIns="18583">
              <a:spAutoFit/>
            </a:bodyPr>
            <a:lstStyle>
              <a:lvl1pPr>
                <a:defRPr sz="2400" b="1" spc="300"/>
              </a:lvl1pPr>
            </a:lstStyle>
            <a:p>
              <a:r>
                <a:rPr lang="pt-BR" sz="1100" b="0" spc="0" dirty="0">
                  <a:solidFill>
                    <a:srgbClr val="25303A"/>
                  </a:solidFill>
                  <a:latin typeface="Gilroy-Bold" panose="00000800000000000000" pitchFamily="2" charset="0"/>
                </a:rPr>
                <a:t>2ª etapa do </a:t>
              </a:r>
              <a:r>
                <a:rPr lang="pt-BR" sz="1100" b="0" spc="0" dirty="0" err="1">
                  <a:solidFill>
                    <a:srgbClr val="25303A"/>
                  </a:solidFill>
                  <a:latin typeface="Gilroy-Bold" panose="00000800000000000000" pitchFamily="2" charset="0"/>
                </a:rPr>
                <a:t>AmpliAR</a:t>
              </a:r>
              <a:endParaRPr lang="pt-BR" sz="1200" b="0" spc="0" dirty="0">
                <a:solidFill>
                  <a:srgbClr val="00822D"/>
                </a:solidFill>
                <a:latin typeface="+mj-lt"/>
              </a:endParaRPr>
            </a:p>
          </p:txBody>
        </p:sp>
        <p:sp>
          <p:nvSpPr>
            <p:cNvPr id="26" name="Retângulo 25">
              <a:extLst>
                <a:ext uri="{FF2B5EF4-FFF2-40B4-BE49-F238E27FC236}">
                  <a16:creationId xmlns:a16="http://schemas.microsoft.com/office/drawing/2014/main" id="{7C05F7F1-F5FB-E53C-1E3B-893766BC3B55}"/>
                </a:ext>
              </a:extLst>
            </p:cNvPr>
            <p:cNvSpPr/>
            <p:nvPr/>
          </p:nvSpPr>
          <p:spPr>
            <a:xfrm>
              <a:off x="6443535" y="4071212"/>
              <a:ext cx="2087945" cy="261608"/>
            </a:xfrm>
            <a:prstGeom prst="rect">
              <a:avLst/>
            </a:prstGeom>
            <a:solidFill>
              <a:schemeClr val="tx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algn="ctr"/>
              <a:r>
                <a:rPr lang="pt-BR" sz="1100" dirty="0">
                  <a:solidFill>
                    <a:schemeClr val="bg2"/>
                  </a:solidFill>
                </a:rPr>
                <a:t>Investimento de </a:t>
              </a:r>
              <a:r>
                <a:rPr lang="pt-BR" sz="1100" dirty="0">
                  <a:solidFill>
                    <a:schemeClr val="bg2"/>
                  </a:solidFill>
                  <a:latin typeface="Gilroy-Bold" panose="00000800000000000000" pitchFamily="2" charset="0"/>
                </a:rPr>
                <a:t>R$ 1,5 bilhão</a:t>
              </a:r>
            </a:p>
          </p:txBody>
        </p:sp>
      </p:grpSp>
      <p:grpSp>
        <p:nvGrpSpPr>
          <p:cNvPr id="43" name="Agrupar 42">
            <a:extLst>
              <a:ext uri="{FF2B5EF4-FFF2-40B4-BE49-F238E27FC236}">
                <a16:creationId xmlns:a16="http://schemas.microsoft.com/office/drawing/2014/main" id="{2277B5B6-4CB0-804C-0FAC-B77243A0A8EE}"/>
              </a:ext>
            </a:extLst>
          </p:cNvPr>
          <p:cNvGrpSpPr/>
          <p:nvPr/>
        </p:nvGrpSpPr>
        <p:grpSpPr>
          <a:xfrm>
            <a:off x="6385362" y="4440481"/>
            <a:ext cx="5407823" cy="1516093"/>
            <a:chOff x="379185" y="4450047"/>
            <a:chExt cx="5407823" cy="1516093"/>
          </a:xfrm>
        </p:grpSpPr>
        <p:sp>
          <p:nvSpPr>
            <p:cNvPr id="45" name="Rectangle: Rounded Corners 24">
              <a:extLst>
                <a:ext uri="{FF2B5EF4-FFF2-40B4-BE49-F238E27FC236}">
                  <a16:creationId xmlns:a16="http://schemas.microsoft.com/office/drawing/2014/main" id="{32464566-721B-C40D-4720-5D805864C341}"/>
                </a:ext>
              </a:extLst>
            </p:cNvPr>
            <p:cNvSpPr/>
            <p:nvPr/>
          </p:nvSpPr>
          <p:spPr>
            <a:xfrm>
              <a:off x="379185" y="4810014"/>
              <a:ext cx="5407823" cy="1156126"/>
            </a:xfrm>
            <a:prstGeom prst="roundRect">
              <a:avLst>
                <a:gd name="adj" fmla="val 0"/>
              </a:avLst>
            </a:prstGeom>
            <a:solidFill>
              <a:srgbClr val="00822D"/>
            </a:solidFill>
            <a:ln w="12700">
              <a:miter lim="400000"/>
            </a:ln>
            <a:effectLst>
              <a:outerShdw blurRad="850900" dist="38100" dir="2700000" rotWithShape="0">
                <a:srgbClr val="000000">
                  <a:alpha val="13000"/>
                </a:srgbClr>
              </a:outerShdw>
            </a:effectLst>
          </p:spPr>
          <p:txBody>
            <a:bodyPr lIns="18583" rIns="18583" anchor="ctr"/>
            <a:lstStyle/>
            <a:p>
              <a:pPr>
                <a:defRPr>
                  <a:solidFill>
                    <a:srgbClr val="FFFFFF"/>
                  </a:solidFill>
                </a:defRPr>
              </a:pPr>
              <a:r>
                <a:rPr lang="pt-BR" sz="6000" dirty="0">
                  <a:solidFill>
                    <a:srgbClr val="FFFFFF"/>
                  </a:solidFill>
                  <a:latin typeface="+mj-lt"/>
                </a:rPr>
                <a:t>	</a:t>
              </a:r>
              <a:endParaRPr sz="2400" dirty="0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56" name="Rectangle: Rounded Corners 24">
              <a:extLst>
                <a:ext uri="{FF2B5EF4-FFF2-40B4-BE49-F238E27FC236}">
                  <a16:creationId xmlns:a16="http://schemas.microsoft.com/office/drawing/2014/main" id="{A7B7FDE1-CAE9-568D-2B8E-FE303BA628D8}"/>
                </a:ext>
              </a:extLst>
            </p:cNvPr>
            <p:cNvSpPr/>
            <p:nvPr/>
          </p:nvSpPr>
          <p:spPr>
            <a:xfrm>
              <a:off x="379185" y="4450047"/>
              <a:ext cx="5407823" cy="368854"/>
            </a:xfrm>
            <a:prstGeom prst="roundRect">
              <a:avLst>
                <a:gd name="adj" fmla="val 0"/>
              </a:avLst>
            </a:prstGeom>
            <a:solidFill>
              <a:srgbClr val="25303A"/>
            </a:solidFill>
            <a:ln w="12700">
              <a:miter lim="400000"/>
            </a:ln>
            <a:effectLst>
              <a:outerShdw blurRad="850900" dist="38100" dir="2700000" rotWithShape="0">
                <a:srgbClr val="000000">
                  <a:alpha val="13000"/>
                </a:srgbClr>
              </a:outerShdw>
            </a:effectLst>
          </p:spPr>
          <p:txBody>
            <a:bodyPr lIns="18583" rIns="18583" anchor="ctr"/>
            <a:lstStyle/>
            <a:p>
              <a:pPr>
                <a:defRPr>
                  <a:solidFill>
                    <a:srgbClr val="FFFFFF"/>
                  </a:solidFill>
                </a:defRPr>
              </a:pPr>
              <a:r>
                <a:rPr lang="pt-BR" sz="6000" dirty="0">
                  <a:solidFill>
                    <a:srgbClr val="FFFFFF"/>
                  </a:solidFill>
                  <a:latin typeface="+mj-lt"/>
                </a:rPr>
                <a:t>	</a:t>
              </a:r>
              <a:endParaRPr sz="2400" dirty="0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57" name="CaixaDeTexto 56">
              <a:extLst>
                <a:ext uri="{FF2B5EF4-FFF2-40B4-BE49-F238E27FC236}">
                  <a16:creationId xmlns:a16="http://schemas.microsoft.com/office/drawing/2014/main" id="{87A0D1A6-9F5E-6B7E-7726-95B442177A4D}"/>
                </a:ext>
              </a:extLst>
            </p:cNvPr>
            <p:cNvSpPr txBox="1"/>
            <p:nvPr/>
          </p:nvSpPr>
          <p:spPr>
            <a:xfrm>
              <a:off x="379186" y="4496186"/>
              <a:ext cx="5348312" cy="2975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pt-BR" sz="1400" dirty="0">
                  <a:solidFill>
                    <a:srgbClr val="FFF1CE"/>
                  </a:solidFill>
                  <a:latin typeface="+mj-lt"/>
                </a:rPr>
                <a:t>2026:</a:t>
              </a:r>
            </a:p>
          </p:txBody>
        </p:sp>
        <p:sp>
          <p:nvSpPr>
            <p:cNvPr id="61" name="TextBox 90">
              <a:extLst>
                <a:ext uri="{FF2B5EF4-FFF2-40B4-BE49-F238E27FC236}">
                  <a16:creationId xmlns:a16="http://schemas.microsoft.com/office/drawing/2014/main" id="{FFDDF841-EF72-3A83-FB1E-08021408441F}"/>
                </a:ext>
              </a:extLst>
            </p:cNvPr>
            <p:cNvSpPr txBox="1"/>
            <p:nvPr/>
          </p:nvSpPr>
          <p:spPr>
            <a:xfrm>
              <a:off x="419706" y="4886137"/>
              <a:ext cx="1354603" cy="70788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>
              <a:spAutoFit/>
            </a:bodyPr>
            <a:lstStyle>
              <a:lvl1pPr algn="ctr">
                <a:defRPr sz="8000" b="1"/>
              </a:lvl1pPr>
            </a:lstStyle>
            <a:p>
              <a:r>
                <a:rPr lang="pt-BR" sz="4000" b="0" spc="-150" dirty="0">
                  <a:solidFill>
                    <a:srgbClr val="FFC000"/>
                  </a:solidFill>
                  <a:latin typeface="+mj-lt"/>
                </a:rPr>
                <a:t>40</a:t>
              </a:r>
              <a:endParaRPr sz="4000" b="0" spc="-150" dirty="0">
                <a:solidFill>
                  <a:srgbClr val="FFC000"/>
                </a:solidFill>
                <a:latin typeface="+mj-lt"/>
              </a:endParaRPr>
            </a:p>
          </p:txBody>
        </p:sp>
        <p:sp>
          <p:nvSpPr>
            <p:cNvPr id="62" name="CaixaDeTexto 61">
              <a:extLst>
                <a:ext uri="{FF2B5EF4-FFF2-40B4-BE49-F238E27FC236}">
                  <a16:creationId xmlns:a16="http://schemas.microsoft.com/office/drawing/2014/main" id="{46478628-EBED-E4D3-56DC-D7203457E6DC}"/>
                </a:ext>
              </a:extLst>
            </p:cNvPr>
            <p:cNvSpPr txBox="1"/>
            <p:nvPr/>
          </p:nvSpPr>
          <p:spPr>
            <a:xfrm>
              <a:off x="626424" y="5485775"/>
              <a:ext cx="941167" cy="3077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/>
              <a:r>
                <a:rPr lang="pt-BR" sz="1400" dirty="0">
                  <a:solidFill>
                    <a:srgbClr val="FFC000"/>
                  </a:solidFill>
                  <a:latin typeface="+mj-lt"/>
                </a:rPr>
                <a:t>leilões</a:t>
              </a:r>
              <a:endParaRPr lang="pt-BR" sz="1200" dirty="0">
                <a:solidFill>
                  <a:srgbClr val="FFC000"/>
                </a:solidFill>
              </a:endParaRPr>
            </a:p>
          </p:txBody>
        </p:sp>
        <p:sp>
          <p:nvSpPr>
            <p:cNvPr id="63" name="TextBox 90">
              <a:extLst>
                <a:ext uri="{FF2B5EF4-FFF2-40B4-BE49-F238E27FC236}">
                  <a16:creationId xmlns:a16="http://schemas.microsoft.com/office/drawing/2014/main" id="{A53C842D-C3D3-CFF1-C667-04FB8B185597}"/>
                </a:ext>
              </a:extLst>
            </p:cNvPr>
            <p:cNvSpPr txBox="1"/>
            <p:nvPr/>
          </p:nvSpPr>
          <p:spPr>
            <a:xfrm>
              <a:off x="1703617" y="4886137"/>
              <a:ext cx="1354603" cy="70788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>
              <a:spAutoFit/>
            </a:bodyPr>
            <a:lstStyle>
              <a:lvl1pPr algn="ctr">
                <a:defRPr sz="8000" b="1"/>
              </a:lvl1pPr>
            </a:lstStyle>
            <a:p>
              <a:r>
                <a:rPr lang="pt-BR" sz="4000" b="0" spc="-150" dirty="0">
                  <a:solidFill>
                    <a:srgbClr val="FFFFFF"/>
                  </a:solidFill>
                  <a:latin typeface="+mj-lt"/>
                </a:rPr>
                <a:t>21</a:t>
              </a:r>
              <a:endParaRPr sz="4000" b="0" spc="-150" dirty="0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64" name="CaixaDeTexto 63">
              <a:extLst>
                <a:ext uri="{FF2B5EF4-FFF2-40B4-BE49-F238E27FC236}">
                  <a16:creationId xmlns:a16="http://schemas.microsoft.com/office/drawing/2014/main" id="{1630859E-0A5A-6991-A2FB-6C8BE02B2543}"/>
                </a:ext>
              </a:extLst>
            </p:cNvPr>
            <p:cNvSpPr txBox="1"/>
            <p:nvPr/>
          </p:nvSpPr>
          <p:spPr>
            <a:xfrm>
              <a:off x="1620934" y="5492704"/>
              <a:ext cx="1519969" cy="3077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/>
              <a:r>
                <a:rPr lang="pt-BR" sz="1400" dirty="0">
                  <a:solidFill>
                    <a:srgbClr val="FFFFFF"/>
                  </a:solidFill>
                  <a:latin typeface="+mj-lt"/>
                </a:rPr>
                <a:t>aeroportos</a:t>
              </a:r>
              <a:endParaRPr lang="pt-BR" sz="1200" dirty="0"/>
            </a:p>
          </p:txBody>
        </p:sp>
        <p:sp>
          <p:nvSpPr>
            <p:cNvPr id="65" name="TextBox 90">
              <a:extLst>
                <a:ext uri="{FF2B5EF4-FFF2-40B4-BE49-F238E27FC236}">
                  <a16:creationId xmlns:a16="http://schemas.microsoft.com/office/drawing/2014/main" id="{99C40B17-95BA-1658-A915-A180EAC3F3DF}"/>
                </a:ext>
              </a:extLst>
            </p:cNvPr>
            <p:cNvSpPr txBox="1"/>
            <p:nvPr/>
          </p:nvSpPr>
          <p:spPr>
            <a:xfrm>
              <a:off x="3016058" y="4886137"/>
              <a:ext cx="1354603" cy="70788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>
              <a:spAutoFit/>
            </a:bodyPr>
            <a:lstStyle>
              <a:lvl1pPr algn="ctr">
                <a:defRPr sz="8000" b="1"/>
              </a:lvl1pPr>
            </a:lstStyle>
            <a:p>
              <a:r>
                <a:rPr lang="pt-BR" sz="4000" b="0" spc="-150" dirty="0">
                  <a:solidFill>
                    <a:srgbClr val="FFFFFF"/>
                  </a:solidFill>
                  <a:latin typeface="+mj-lt"/>
                </a:rPr>
                <a:t>18</a:t>
              </a:r>
              <a:endParaRPr sz="4000" b="0" spc="-150" dirty="0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68" name="CaixaDeTexto 67">
              <a:extLst>
                <a:ext uri="{FF2B5EF4-FFF2-40B4-BE49-F238E27FC236}">
                  <a16:creationId xmlns:a16="http://schemas.microsoft.com/office/drawing/2014/main" id="{D58EB483-1C42-8A28-A2D2-B693E700AE2F}"/>
                </a:ext>
              </a:extLst>
            </p:cNvPr>
            <p:cNvSpPr txBox="1"/>
            <p:nvPr/>
          </p:nvSpPr>
          <p:spPr>
            <a:xfrm>
              <a:off x="3095168" y="5485775"/>
              <a:ext cx="1196382" cy="3077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/>
              <a:r>
                <a:rPr lang="pt-BR" sz="1400" dirty="0">
                  <a:solidFill>
                    <a:srgbClr val="FFFFFF"/>
                  </a:solidFill>
                  <a:latin typeface="+mj-lt"/>
                </a:rPr>
                <a:t>portos</a:t>
              </a:r>
              <a:endParaRPr lang="pt-BR" sz="1200" dirty="0"/>
            </a:p>
          </p:txBody>
        </p:sp>
        <p:sp>
          <p:nvSpPr>
            <p:cNvPr id="69" name="TextBox 90">
              <a:extLst>
                <a:ext uri="{FF2B5EF4-FFF2-40B4-BE49-F238E27FC236}">
                  <a16:creationId xmlns:a16="http://schemas.microsoft.com/office/drawing/2014/main" id="{231A3D55-6736-75D9-E39A-86A799482F59}"/>
                </a:ext>
              </a:extLst>
            </p:cNvPr>
            <p:cNvSpPr txBox="1"/>
            <p:nvPr/>
          </p:nvSpPr>
          <p:spPr>
            <a:xfrm>
              <a:off x="4208977" y="4886663"/>
              <a:ext cx="1354603" cy="70788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>
              <a:spAutoFit/>
            </a:bodyPr>
            <a:lstStyle>
              <a:lvl1pPr algn="ctr">
                <a:defRPr sz="8000" b="1"/>
              </a:lvl1pPr>
            </a:lstStyle>
            <a:p>
              <a:r>
                <a:rPr lang="pt-BR" sz="4000" b="0" spc="-150" dirty="0">
                  <a:solidFill>
                    <a:srgbClr val="FFFFFF"/>
                  </a:solidFill>
                  <a:latin typeface="+mj-lt"/>
                </a:rPr>
                <a:t>1</a:t>
              </a:r>
              <a:endParaRPr sz="4000" b="0" spc="-150" dirty="0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70" name="CaixaDeTexto 69">
              <a:extLst>
                <a:ext uri="{FF2B5EF4-FFF2-40B4-BE49-F238E27FC236}">
                  <a16:creationId xmlns:a16="http://schemas.microsoft.com/office/drawing/2014/main" id="{375B8C29-71C2-41E8-EFD0-368507E0ABA2}"/>
                </a:ext>
              </a:extLst>
            </p:cNvPr>
            <p:cNvSpPr txBox="1"/>
            <p:nvPr/>
          </p:nvSpPr>
          <p:spPr>
            <a:xfrm>
              <a:off x="4288087" y="5486301"/>
              <a:ext cx="1196382" cy="3077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/>
              <a:r>
                <a:rPr lang="pt-BR" sz="1400" dirty="0">
                  <a:solidFill>
                    <a:srgbClr val="FFFFFF"/>
                  </a:solidFill>
                  <a:latin typeface="+mj-lt"/>
                </a:rPr>
                <a:t>hidrovia</a:t>
              </a:r>
              <a:endParaRPr lang="pt-BR" sz="1200" dirty="0"/>
            </a:p>
          </p:txBody>
        </p:sp>
      </p:grpSp>
      <p:cxnSp>
        <p:nvCxnSpPr>
          <p:cNvPr id="72" name="Conector reto 71">
            <a:extLst>
              <a:ext uri="{FF2B5EF4-FFF2-40B4-BE49-F238E27FC236}">
                <a16:creationId xmlns:a16="http://schemas.microsoft.com/office/drawing/2014/main" id="{74FED9F1-DD62-E316-5CB9-A45B8C5CD0FF}"/>
              </a:ext>
            </a:extLst>
          </p:cNvPr>
          <p:cNvCxnSpPr>
            <a:cxnSpLocks/>
          </p:cNvCxnSpPr>
          <p:nvPr/>
        </p:nvCxnSpPr>
        <p:spPr>
          <a:xfrm>
            <a:off x="8915456" y="3311091"/>
            <a:ext cx="0" cy="926199"/>
          </a:xfrm>
          <a:prstGeom prst="line">
            <a:avLst/>
          </a:prstGeom>
          <a:noFill/>
          <a:ln w="12700" cap="flat">
            <a:solidFill>
              <a:srgbClr val="00822D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68909793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7DAE6-45A1-3D57-039A-B5A528824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Slide Number Placeholder 1">
            <a:extLst>
              <a:ext uri="{FF2B5EF4-FFF2-40B4-BE49-F238E27FC236}">
                <a16:creationId xmlns:a16="http://schemas.microsoft.com/office/drawing/2014/main" id="{F727F9CF-3B63-EE01-932E-FBCC471BA28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38266" y="6383722"/>
            <a:ext cx="164466" cy="24250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 dirty="0"/>
          </a:p>
        </p:txBody>
      </p:sp>
      <p:sp>
        <p:nvSpPr>
          <p:cNvPr id="17" name="Rectangle 65">
            <a:extLst>
              <a:ext uri="{FF2B5EF4-FFF2-40B4-BE49-F238E27FC236}">
                <a16:creationId xmlns:a16="http://schemas.microsoft.com/office/drawing/2014/main" id="{133734B1-E961-45E8-7281-F522D2D08755}"/>
              </a:ext>
            </a:extLst>
          </p:cNvPr>
          <p:cNvSpPr/>
          <p:nvPr/>
        </p:nvSpPr>
        <p:spPr>
          <a:xfrm>
            <a:off x="-49960" y="0"/>
            <a:ext cx="1130333" cy="160656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2"/>
          </a:p>
        </p:txBody>
      </p:sp>
      <p:sp>
        <p:nvSpPr>
          <p:cNvPr id="818" name="TextBox 90">
            <a:extLst>
              <a:ext uri="{FF2B5EF4-FFF2-40B4-BE49-F238E27FC236}">
                <a16:creationId xmlns:a16="http://schemas.microsoft.com/office/drawing/2014/main" id="{B8AAF999-3C72-1F88-2AA4-07B81EE5F044}"/>
              </a:ext>
            </a:extLst>
          </p:cNvPr>
          <p:cNvSpPr txBox="1"/>
          <p:nvPr/>
        </p:nvSpPr>
        <p:spPr>
          <a:xfrm>
            <a:off x="580685" y="299019"/>
            <a:ext cx="3379283" cy="1200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8583" rIns="18583">
            <a:spAutoFit/>
          </a:bodyPr>
          <a:lstStyle>
            <a:lvl1pPr algn="ctr">
              <a:defRPr sz="8000" b="1"/>
            </a:lvl1pPr>
          </a:lstStyle>
          <a:p>
            <a:pPr algn="l"/>
            <a:r>
              <a:rPr lang="pt-BR" sz="3600" b="0" dirty="0">
                <a:solidFill>
                  <a:schemeClr val="bg1"/>
                </a:solidFill>
                <a:latin typeface="+mj-lt"/>
              </a:rPr>
              <a:t>Movimentação de Passageiros</a:t>
            </a:r>
            <a:endParaRPr sz="3600" b="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37" name="Agrupar 36">
            <a:extLst>
              <a:ext uri="{FF2B5EF4-FFF2-40B4-BE49-F238E27FC236}">
                <a16:creationId xmlns:a16="http://schemas.microsoft.com/office/drawing/2014/main" id="{0842D657-1CB8-414E-0BB1-A623B928C2B7}"/>
              </a:ext>
            </a:extLst>
          </p:cNvPr>
          <p:cNvGrpSpPr/>
          <p:nvPr/>
        </p:nvGrpSpPr>
        <p:grpSpPr>
          <a:xfrm>
            <a:off x="371477" y="1606568"/>
            <a:ext cx="5933896" cy="3550894"/>
            <a:chOff x="3326690" y="1796198"/>
            <a:chExt cx="6101393" cy="4555584"/>
          </a:xfrm>
        </p:grpSpPr>
        <p:sp>
          <p:nvSpPr>
            <p:cNvPr id="5" name="Rectangle: Rounded Corners 24">
              <a:extLst>
                <a:ext uri="{FF2B5EF4-FFF2-40B4-BE49-F238E27FC236}">
                  <a16:creationId xmlns:a16="http://schemas.microsoft.com/office/drawing/2014/main" id="{8DE64D0B-E1A0-28D6-8A7E-0C08031977BC}"/>
                </a:ext>
              </a:extLst>
            </p:cNvPr>
            <p:cNvSpPr/>
            <p:nvPr/>
          </p:nvSpPr>
          <p:spPr>
            <a:xfrm>
              <a:off x="3326690" y="1796198"/>
              <a:ext cx="6101393" cy="4555584"/>
            </a:xfrm>
            <a:prstGeom prst="rect">
              <a:avLst/>
            </a:prstGeom>
            <a:solidFill>
              <a:srgbClr val="FFFFFF"/>
            </a:solidFill>
            <a:ln w="12700">
              <a:miter lim="400000"/>
            </a:ln>
            <a:effectLst>
              <a:outerShdw blurRad="850900" dist="38100" dir="2700000" rotWithShape="0">
                <a:srgbClr val="000000">
                  <a:alpha val="13000"/>
                </a:srgbClr>
              </a:outerShdw>
            </a:effectLst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graphicFrame>
          <p:nvGraphicFramePr>
            <p:cNvPr id="6" name="Gráfico de Colunas em Camadas 2D">
              <a:extLst>
                <a:ext uri="{FF2B5EF4-FFF2-40B4-BE49-F238E27FC236}">
                  <a16:creationId xmlns:a16="http://schemas.microsoft.com/office/drawing/2014/main" id="{0D3F8BA6-0506-194A-00C6-6CF22502D3F1}"/>
                </a:ext>
              </a:extLst>
            </p:cNvPr>
            <p:cNvGraphicFramePr/>
            <p:nvPr/>
          </p:nvGraphicFramePr>
          <p:xfrm>
            <a:off x="3491858" y="2013372"/>
            <a:ext cx="5637373" cy="371078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36" name="Agrupar 35">
              <a:extLst>
                <a:ext uri="{FF2B5EF4-FFF2-40B4-BE49-F238E27FC236}">
                  <a16:creationId xmlns:a16="http://schemas.microsoft.com/office/drawing/2014/main" id="{DEB85740-3CA5-3321-039F-822F2E8757FA}"/>
                </a:ext>
              </a:extLst>
            </p:cNvPr>
            <p:cNvGrpSpPr/>
            <p:nvPr/>
          </p:nvGrpSpPr>
          <p:grpSpPr>
            <a:xfrm>
              <a:off x="8177876" y="5836040"/>
              <a:ext cx="1127327" cy="354963"/>
              <a:chOff x="8177876" y="5836040"/>
              <a:chExt cx="1127327" cy="354963"/>
            </a:xfrm>
          </p:grpSpPr>
          <p:sp>
            <p:nvSpPr>
              <p:cNvPr id="9" name="Rectangle 13">
                <a:extLst>
                  <a:ext uri="{FF2B5EF4-FFF2-40B4-BE49-F238E27FC236}">
                    <a16:creationId xmlns:a16="http://schemas.microsoft.com/office/drawing/2014/main" id="{B99FA7DE-3431-0B7E-85B8-A738C2DB840A}"/>
                  </a:ext>
                </a:extLst>
              </p:cNvPr>
              <p:cNvSpPr/>
              <p:nvPr/>
            </p:nvSpPr>
            <p:spPr>
              <a:xfrm>
                <a:off x="8177876" y="5983822"/>
                <a:ext cx="139651" cy="139651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45719" rIns="45719" anchor="ctr"/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 sz="1200"/>
              </a:p>
            </p:txBody>
          </p:sp>
          <p:sp>
            <p:nvSpPr>
              <p:cNvPr id="11" name="TextBox 27">
                <a:extLst>
                  <a:ext uri="{FF2B5EF4-FFF2-40B4-BE49-F238E27FC236}">
                    <a16:creationId xmlns:a16="http://schemas.microsoft.com/office/drawing/2014/main" id="{87F53D2C-5FA2-AF83-C86C-762A36DD5027}"/>
                  </a:ext>
                </a:extLst>
              </p:cNvPr>
              <p:cNvSpPr txBox="1"/>
              <p:nvPr/>
            </p:nvSpPr>
            <p:spPr>
              <a:xfrm>
                <a:off x="8366054" y="5836040"/>
                <a:ext cx="939149" cy="354963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rIns="45719">
                <a:spAutoFit/>
              </a:bodyPr>
              <a:lstStyle>
                <a:lvl1pPr>
                  <a:lnSpc>
                    <a:spcPct val="150000"/>
                  </a:lnSpc>
                  <a:defRPr sz="2400" i="1"/>
                </a:lvl1pPr>
              </a:lstStyle>
              <a:p>
                <a:r>
                  <a:rPr lang="pt-BR" sz="900" i="0" dirty="0"/>
                  <a:t>Internacional</a:t>
                </a:r>
                <a:endParaRPr sz="900" i="0" dirty="0"/>
              </a:p>
            </p:txBody>
          </p:sp>
        </p:grpSp>
        <p:sp>
          <p:nvSpPr>
            <p:cNvPr id="35" name="TextBox 27">
              <a:extLst>
                <a:ext uri="{FF2B5EF4-FFF2-40B4-BE49-F238E27FC236}">
                  <a16:creationId xmlns:a16="http://schemas.microsoft.com/office/drawing/2014/main" id="{36A3701E-2C96-83E1-830C-8A5145890BBF}"/>
                </a:ext>
              </a:extLst>
            </p:cNvPr>
            <p:cNvSpPr txBox="1"/>
            <p:nvPr/>
          </p:nvSpPr>
          <p:spPr>
            <a:xfrm>
              <a:off x="3762860" y="5707418"/>
              <a:ext cx="2475529" cy="35496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rIns="45719">
              <a:spAutoFit/>
            </a:bodyPr>
            <a:lstStyle>
              <a:lvl1pPr>
                <a:lnSpc>
                  <a:spcPct val="150000"/>
                </a:lnSpc>
                <a:defRPr sz="2400" i="1"/>
              </a:lvl1pPr>
            </a:lstStyle>
            <a:p>
              <a:r>
                <a:rPr lang="pt-BR" sz="900" i="0" dirty="0">
                  <a:solidFill>
                    <a:srgbClr val="25303A"/>
                  </a:solidFill>
                </a:rPr>
                <a:t>Passageiros transportados (milhões)</a:t>
              </a:r>
              <a:endParaRPr sz="900" i="0" dirty="0">
                <a:solidFill>
                  <a:srgbClr val="25303A"/>
                </a:solidFill>
              </a:endParaRPr>
            </a:p>
          </p:txBody>
        </p:sp>
        <p:grpSp>
          <p:nvGrpSpPr>
            <p:cNvPr id="14" name="Agrupar 13">
              <a:extLst>
                <a:ext uri="{FF2B5EF4-FFF2-40B4-BE49-F238E27FC236}">
                  <a16:creationId xmlns:a16="http://schemas.microsoft.com/office/drawing/2014/main" id="{28E0323C-6781-3CC6-7BD3-53B00D1092B0}"/>
                </a:ext>
              </a:extLst>
            </p:cNvPr>
            <p:cNvGrpSpPr/>
            <p:nvPr/>
          </p:nvGrpSpPr>
          <p:grpSpPr>
            <a:xfrm>
              <a:off x="7126905" y="5835204"/>
              <a:ext cx="952995" cy="354963"/>
              <a:chOff x="5124408" y="5991734"/>
              <a:chExt cx="952995" cy="354963"/>
            </a:xfrm>
          </p:grpSpPr>
          <p:sp>
            <p:nvSpPr>
              <p:cNvPr id="10" name="Rectangle 17">
                <a:extLst>
                  <a:ext uri="{FF2B5EF4-FFF2-40B4-BE49-F238E27FC236}">
                    <a16:creationId xmlns:a16="http://schemas.microsoft.com/office/drawing/2014/main" id="{42E6576C-996A-FD17-8836-6E76F2972BFB}"/>
                  </a:ext>
                </a:extLst>
              </p:cNvPr>
              <p:cNvSpPr/>
              <p:nvPr/>
            </p:nvSpPr>
            <p:spPr>
              <a:xfrm>
                <a:off x="5124408" y="6140352"/>
                <a:ext cx="139651" cy="139651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45719" rIns="45719" anchor="ctr"/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 sz="1200"/>
              </a:p>
            </p:txBody>
          </p:sp>
          <p:sp>
            <p:nvSpPr>
              <p:cNvPr id="13" name="TextBox 28">
                <a:extLst>
                  <a:ext uri="{FF2B5EF4-FFF2-40B4-BE49-F238E27FC236}">
                    <a16:creationId xmlns:a16="http://schemas.microsoft.com/office/drawing/2014/main" id="{B66E08C3-50FD-2815-C10B-78FF78E5B8BD}"/>
                  </a:ext>
                </a:extLst>
              </p:cNvPr>
              <p:cNvSpPr txBox="1"/>
              <p:nvPr/>
            </p:nvSpPr>
            <p:spPr>
              <a:xfrm>
                <a:off x="5286861" y="5991734"/>
                <a:ext cx="790542" cy="354963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rIns="45719">
                <a:spAutoFit/>
              </a:bodyPr>
              <a:lstStyle>
                <a:lvl1pPr>
                  <a:lnSpc>
                    <a:spcPct val="150000"/>
                  </a:lnSpc>
                  <a:defRPr sz="2400" i="1"/>
                </a:lvl1pPr>
              </a:lstStyle>
              <a:p>
                <a:r>
                  <a:rPr lang="pt-BR" sz="900" i="0" dirty="0">
                    <a:solidFill>
                      <a:srgbClr val="25303A"/>
                    </a:solidFill>
                  </a:rPr>
                  <a:t>Doméstico</a:t>
                </a:r>
                <a:endParaRPr sz="900" i="0" dirty="0">
                  <a:solidFill>
                    <a:srgbClr val="25303A"/>
                  </a:solidFill>
                </a:endParaRPr>
              </a:p>
            </p:txBody>
          </p:sp>
        </p:grpSp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F318D798-CAEB-07DB-52BC-152A76F0DE4B}"/>
                </a:ext>
              </a:extLst>
            </p:cNvPr>
            <p:cNvSpPr txBox="1"/>
            <p:nvPr/>
          </p:nvSpPr>
          <p:spPr>
            <a:xfrm>
              <a:off x="3983274" y="2331799"/>
              <a:ext cx="531017" cy="3049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8583" tIns="18583" rIns="18583" bIns="18583" numCol="1" spcCol="38100" rtlCol="0" anchor="t">
              <a:spAutoFit/>
            </a:bodyPr>
            <a:lstStyle/>
            <a:p>
              <a:pPr algn="ctr" defTabSz="185873"/>
              <a:r>
                <a:rPr lang="pt-BR" sz="1301" dirty="0">
                  <a:solidFill>
                    <a:schemeClr val="accent2"/>
                  </a:solidFill>
                  <a:latin typeface="+mj-lt"/>
                </a:rPr>
                <a:t>118,9</a:t>
              </a:r>
            </a:p>
          </p:txBody>
        </p:sp>
        <p:sp>
          <p:nvSpPr>
            <p:cNvPr id="23" name="CaixaDeTexto 22">
              <a:extLst>
                <a:ext uri="{FF2B5EF4-FFF2-40B4-BE49-F238E27FC236}">
                  <a16:creationId xmlns:a16="http://schemas.microsoft.com/office/drawing/2014/main" id="{1D86E911-D376-06D6-2D8D-33F02FB9C186}"/>
                </a:ext>
              </a:extLst>
            </p:cNvPr>
            <p:cNvSpPr txBox="1"/>
            <p:nvPr/>
          </p:nvSpPr>
          <p:spPr>
            <a:xfrm>
              <a:off x="4699177" y="3966491"/>
              <a:ext cx="531017" cy="3049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8583" tIns="18583" rIns="18583" bIns="18583" numCol="1" spcCol="38100" rtlCol="0" anchor="t">
              <a:spAutoFit/>
            </a:bodyPr>
            <a:lstStyle/>
            <a:p>
              <a:pPr algn="ctr" defTabSz="185873"/>
              <a:r>
                <a:rPr lang="pt-BR" sz="1301" dirty="0">
                  <a:solidFill>
                    <a:schemeClr val="accent2"/>
                  </a:solidFill>
                  <a:latin typeface="+mj-lt"/>
                </a:rPr>
                <a:t>51,2</a:t>
              </a:r>
            </a:p>
          </p:txBody>
        </p:sp>
        <p:sp>
          <p:nvSpPr>
            <p:cNvPr id="24" name="CaixaDeTexto 23">
              <a:extLst>
                <a:ext uri="{FF2B5EF4-FFF2-40B4-BE49-F238E27FC236}">
                  <a16:creationId xmlns:a16="http://schemas.microsoft.com/office/drawing/2014/main" id="{4306C61B-5B0E-3780-3E23-7CEE7B837523}"/>
                </a:ext>
              </a:extLst>
            </p:cNvPr>
            <p:cNvSpPr txBox="1"/>
            <p:nvPr/>
          </p:nvSpPr>
          <p:spPr>
            <a:xfrm>
              <a:off x="5486782" y="3555425"/>
              <a:ext cx="531017" cy="3049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8583" tIns="18583" rIns="18583" bIns="18583" numCol="1" spcCol="38100" rtlCol="0" anchor="t">
              <a:spAutoFit/>
            </a:bodyPr>
            <a:lstStyle/>
            <a:p>
              <a:pPr algn="ctr" defTabSz="185873"/>
              <a:r>
                <a:rPr lang="pt-BR" sz="1301" dirty="0">
                  <a:solidFill>
                    <a:schemeClr val="accent2"/>
                  </a:solidFill>
                  <a:latin typeface="+mj-lt"/>
                </a:rPr>
                <a:t>67,4</a:t>
              </a:r>
            </a:p>
          </p:txBody>
        </p:sp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0BD82112-983E-96D2-5039-F5DD89BF8E6C}"/>
                </a:ext>
              </a:extLst>
            </p:cNvPr>
            <p:cNvSpPr txBox="1"/>
            <p:nvPr/>
          </p:nvSpPr>
          <p:spPr>
            <a:xfrm>
              <a:off x="6238389" y="2893872"/>
              <a:ext cx="531017" cy="3049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8583" tIns="18583" rIns="18583" bIns="18583" numCol="1" spcCol="38100" rtlCol="0" anchor="t">
              <a:spAutoFit/>
            </a:bodyPr>
            <a:lstStyle/>
            <a:p>
              <a:pPr algn="ctr" defTabSz="185873"/>
              <a:r>
                <a:rPr lang="pt-BR" sz="1301" dirty="0">
                  <a:solidFill>
                    <a:schemeClr val="accent2"/>
                  </a:solidFill>
                  <a:latin typeface="+mj-lt"/>
                </a:rPr>
                <a:t>97,7</a:t>
              </a:r>
            </a:p>
          </p:txBody>
        </p:sp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C9C2956E-B83D-B3B9-1FD3-90B46CCC86A4}"/>
                </a:ext>
              </a:extLst>
            </p:cNvPr>
            <p:cNvSpPr txBox="1"/>
            <p:nvPr/>
          </p:nvSpPr>
          <p:spPr>
            <a:xfrm>
              <a:off x="7001047" y="2488586"/>
              <a:ext cx="531017" cy="3049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8583" tIns="18583" rIns="18583" bIns="18583" numCol="1" spcCol="38100" rtlCol="0" anchor="t">
              <a:spAutoFit/>
            </a:bodyPr>
            <a:lstStyle/>
            <a:p>
              <a:pPr algn="ctr" defTabSz="185873"/>
              <a:r>
                <a:rPr lang="pt-BR" sz="1301" dirty="0">
                  <a:solidFill>
                    <a:schemeClr val="accent2"/>
                  </a:solidFill>
                  <a:latin typeface="+mj-lt"/>
                </a:rPr>
                <a:t>112,7</a:t>
              </a:r>
            </a:p>
          </p:txBody>
        </p:sp>
        <p:sp>
          <p:nvSpPr>
            <p:cNvPr id="30" name="CaixaDeTexto 29">
              <a:extLst>
                <a:ext uri="{FF2B5EF4-FFF2-40B4-BE49-F238E27FC236}">
                  <a16:creationId xmlns:a16="http://schemas.microsoft.com/office/drawing/2014/main" id="{8FFB0F73-8113-5B9F-D2C7-1F5F13B3F40A}"/>
                </a:ext>
              </a:extLst>
            </p:cNvPr>
            <p:cNvSpPr txBox="1"/>
            <p:nvPr/>
          </p:nvSpPr>
          <p:spPr>
            <a:xfrm>
              <a:off x="7725508" y="2328117"/>
              <a:ext cx="531017" cy="3049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8583" tIns="18583" rIns="18583" bIns="18583" numCol="1" spcCol="38100" rtlCol="0" anchor="t">
              <a:spAutoFit/>
            </a:bodyPr>
            <a:lstStyle/>
            <a:p>
              <a:pPr algn="ctr" defTabSz="185873"/>
              <a:r>
                <a:rPr lang="pt-BR" sz="1301" dirty="0">
                  <a:solidFill>
                    <a:schemeClr val="accent2"/>
                  </a:solidFill>
                  <a:latin typeface="+mj-lt"/>
                </a:rPr>
                <a:t>118,4</a:t>
              </a:r>
            </a:p>
          </p:txBody>
        </p:sp>
        <p:sp>
          <p:nvSpPr>
            <p:cNvPr id="31" name="CaixaDeTexto 30">
              <a:extLst>
                <a:ext uri="{FF2B5EF4-FFF2-40B4-BE49-F238E27FC236}">
                  <a16:creationId xmlns:a16="http://schemas.microsoft.com/office/drawing/2014/main" id="{65497E61-1C6F-D978-C37C-1E090982712F}"/>
                </a:ext>
              </a:extLst>
            </p:cNvPr>
            <p:cNvSpPr txBox="1"/>
            <p:nvPr/>
          </p:nvSpPr>
          <p:spPr>
            <a:xfrm>
              <a:off x="8458798" y="2081670"/>
              <a:ext cx="531017" cy="3049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8583" tIns="18583" rIns="18583" bIns="18583" numCol="1" spcCol="38100" rtlCol="0" anchor="t">
              <a:spAutoFit/>
            </a:bodyPr>
            <a:lstStyle/>
            <a:p>
              <a:pPr algn="ctr" defTabSz="185873"/>
              <a:r>
                <a:rPr lang="pt-BR" sz="1301" dirty="0">
                  <a:solidFill>
                    <a:schemeClr val="accent2"/>
                  </a:solidFill>
                  <a:latin typeface="+mj-lt"/>
                </a:rPr>
                <a:t>129,6</a:t>
              </a:r>
            </a:p>
          </p:txBody>
        </p:sp>
        <p:grpSp>
          <p:nvGrpSpPr>
            <p:cNvPr id="32" name="Agrupar 31">
              <a:extLst>
                <a:ext uri="{FF2B5EF4-FFF2-40B4-BE49-F238E27FC236}">
                  <a16:creationId xmlns:a16="http://schemas.microsoft.com/office/drawing/2014/main" id="{90951136-9A63-5A3F-E85F-DCAE73BF6A2E}"/>
                </a:ext>
              </a:extLst>
            </p:cNvPr>
            <p:cNvGrpSpPr/>
            <p:nvPr/>
          </p:nvGrpSpPr>
          <p:grpSpPr>
            <a:xfrm>
              <a:off x="7897313" y="1805708"/>
              <a:ext cx="850628" cy="895644"/>
              <a:chOff x="11553584" y="3218348"/>
              <a:chExt cx="850628" cy="1175164"/>
            </a:xfrm>
          </p:grpSpPr>
          <p:sp>
            <p:nvSpPr>
              <p:cNvPr id="33" name="Arco 32">
                <a:extLst>
                  <a:ext uri="{FF2B5EF4-FFF2-40B4-BE49-F238E27FC236}">
                    <a16:creationId xmlns:a16="http://schemas.microsoft.com/office/drawing/2014/main" id="{A228ABB3-9339-62AC-2BC0-C9A7347ADD80}"/>
                  </a:ext>
                </a:extLst>
              </p:cNvPr>
              <p:cNvSpPr/>
              <p:nvPr/>
            </p:nvSpPr>
            <p:spPr>
              <a:xfrm>
                <a:off x="11694570" y="3282368"/>
                <a:ext cx="709642" cy="1111144"/>
              </a:xfrm>
              <a:prstGeom prst="arc">
                <a:avLst>
                  <a:gd name="adj1" fmla="val 9926576"/>
                  <a:gd name="adj2" fmla="val 19718746"/>
                </a:avLst>
              </a:prstGeom>
              <a:ln w="19050">
                <a:solidFill>
                  <a:srgbClr val="FFC00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34" name="Retângulo: Cantos Arredondados 33">
                <a:extLst>
                  <a:ext uri="{FF2B5EF4-FFF2-40B4-BE49-F238E27FC236}">
                    <a16:creationId xmlns:a16="http://schemas.microsoft.com/office/drawing/2014/main" id="{62F0F05B-40D9-5523-CA08-58856AE3A580}"/>
                  </a:ext>
                </a:extLst>
              </p:cNvPr>
              <p:cNvSpPr/>
              <p:nvPr/>
            </p:nvSpPr>
            <p:spPr>
              <a:xfrm>
                <a:off x="11553584" y="3218348"/>
                <a:ext cx="641433" cy="342194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200" dirty="0">
                    <a:solidFill>
                      <a:srgbClr val="25303A"/>
                    </a:solidFill>
                    <a:latin typeface="Rawline Bold" panose="00000800000000000000" pitchFamily="2" charset="0"/>
                  </a:rPr>
                  <a:t>+9%</a:t>
                </a:r>
              </a:p>
            </p:txBody>
          </p:sp>
        </p:grpSp>
      </p:grpSp>
      <p:sp>
        <p:nvSpPr>
          <p:cNvPr id="38" name="Rectangle: Rounded Corners 24">
            <a:extLst>
              <a:ext uri="{FF2B5EF4-FFF2-40B4-BE49-F238E27FC236}">
                <a16:creationId xmlns:a16="http://schemas.microsoft.com/office/drawing/2014/main" id="{81EB2DE3-0704-720C-34A4-0111D5AA0CDA}"/>
              </a:ext>
            </a:extLst>
          </p:cNvPr>
          <p:cNvSpPr/>
          <p:nvPr/>
        </p:nvSpPr>
        <p:spPr>
          <a:xfrm>
            <a:off x="371475" y="5169362"/>
            <a:ext cx="5933897" cy="77477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pt-BR" sz="3600" dirty="0">
                <a:solidFill>
                  <a:schemeClr val="accent1"/>
                </a:solidFill>
                <a:latin typeface="+mj-lt"/>
              </a:rPr>
              <a:t>+30</a:t>
            </a:r>
            <a:r>
              <a:rPr lang="pt-BR" sz="13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pt-BR" sz="2000" dirty="0">
                <a:solidFill>
                  <a:schemeClr val="tx1"/>
                </a:solidFill>
                <a:latin typeface="+mj-lt"/>
              </a:rPr>
              <a:t>milhões de passageiros </a:t>
            </a:r>
            <a:r>
              <a:rPr lang="pt-BR" sz="1200" dirty="0">
                <a:solidFill>
                  <a:srgbClr val="25303A"/>
                </a:solidFill>
              </a:rPr>
              <a:t>transportados em 3 anos</a:t>
            </a:r>
          </a:p>
        </p:txBody>
      </p:sp>
      <p:sp>
        <p:nvSpPr>
          <p:cNvPr id="39" name="Rectangle: Rounded Corners 24">
            <a:extLst>
              <a:ext uri="{FF2B5EF4-FFF2-40B4-BE49-F238E27FC236}">
                <a16:creationId xmlns:a16="http://schemas.microsoft.com/office/drawing/2014/main" id="{D1BF4845-18CB-3D18-678E-022956F2C138}"/>
              </a:ext>
            </a:extLst>
          </p:cNvPr>
          <p:cNvSpPr/>
          <p:nvPr/>
        </p:nvSpPr>
        <p:spPr>
          <a:xfrm>
            <a:off x="6523463" y="5161345"/>
            <a:ext cx="5297060" cy="78279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288000" rIns="0" bIns="144000" anchor="ctr"/>
          <a:lstStyle/>
          <a:p>
            <a:pPr>
              <a:defRPr>
                <a:solidFill>
                  <a:srgbClr val="FFFFFF"/>
                </a:solidFill>
              </a:defRPr>
            </a:pPr>
            <a:r>
              <a:rPr lang="pt-BR" sz="1300" dirty="0">
                <a:solidFill>
                  <a:schemeClr val="tx2"/>
                </a:solidFill>
                <a:latin typeface="+mj-lt"/>
              </a:rPr>
              <a:t>Recordes sucessivos de passageiros internacionais 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rPr lang="pt-BR" sz="1200" dirty="0">
                <a:solidFill>
                  <a:srgbClr val="25303A"/>
                </a:solidFill>
              </a:rPr>
              <a:t>Projeção de 28,5 milhões para 2025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rPr lang="pt-BR" sz="1200" dirty="0">
                <a:solidFill>
                  <a:schemeClr val="bg1"/>
                </a:solidFill>
                <a:latin typeface="Gilroy-Bold" panose="00000800000000000000" pitchFamily="2" charset="0"/>
              </a:rPr>
              <a:t>▲ 83,9% </a:t>
            </a:r>
            <a:r>
              <a:rPr lang="pt-BR" sz="1200" dirty="0">
                <a:solidFill>
                  <a:srgbClr val="25303A"/>
                </a:solidFill>
              </a:rPr>
              <a:t>de crescimento (base 2022)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90EC701F-BE67-ED59-E0C3-723B5186F6EB}"/>
              </a:ext>
            </a:extLst>
          </p:cNvPr>
          <p:cNvSpPr txBox="1"/>
          <p:nvPr/>
        </p:nvSpPr>
        <p:spPr>
          <a:xfrm>
            <a:off x="795674" y="4862512"/>
            <a:ext cx="3149292" cy="2308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defTabSz="457200"/>
            <a:r>
              <a:rPr lang="pt-BR" sz="900" dirty="0">
                <a:solidFill>
                  <a:srgbClr val="00822D"/>
                </a:solidFill>
              </a:rPr>
              <a:t>Dados até outubro de 2025/Fonte: Anac (projeção </a:t>
            </a:r>
            <a:r>
              <a:rPr lang="pt-BR" sz="900" dirty="0" err="1">
                <a:solidFill>
                  <a:srgbClr val="00822D"/>
                </a:solidFill>
              </a:rPr>
              <a:t>MPor</a:t>
            </a:r>
            <a:r>
              <a:rPr lang="pt-BR" sz="900" dirty="0">
                <a:solidFill>
                  <a:srgbClr val="00822D"/>
                </a:solidFill>
              </a:rPr>
              <a:t>)</a:t>
            </a: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B3375F1F-5830-634C-2F60-92C0D25230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0969645"/>
              </p:ext>
            </p:extLst>
          </p:nvPr>
        </p:nvGraphicFramePr>
        <p:xfrm>
          <a:off x="6517309" y="1775847"/>
          <a:ext cx="5303216" cy="3373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22">
            <a:extLst>
              <a:ext uri="{FF2B5EF4-FFF2-40B4-BE49-F238E27FC236}">
                <a16:creationId xmlns:a16="http://schemas.microsoft.com/office/drawing/2014/main" id="{C627C649-A6EA-8938-8195-1AECCD4E6C8E}"/>
              </a:ext>
            </a:extLst>
          </p:cNvPr>
          <p:cNvSpPr txBox="1"/>
          <p:nvPr/>
        </p:nvSpPr>
        <p:spPr>
          <a:xfrm>
            <a:off x="6651237" y="1406515"/>
            <a:ext cx="517950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8583" rIns="18583">
            <a:spAutoFit/>
          </a:bodyPr>
          <a:lstStyle>
            <a:lvl1pPr algn="ctr">
              <a:defRPr sz="8000" b="1"/>
            </a:lvl1pPr>
          </a:lstStyle>
          <a:p>
            <a:r>
              <a:rPr lang="pt-BR" sz="1800" b="0" dirty="0">
                <a:solidFill>
                  <a:schemeClr val="bg1"/>
                </a:solidFill>
                <a:latin typeface="+mj-lt"/>
              </a:rPr>
              <a:t>Tarifa Aérea Média</a:t>
            </a:r>
            <a:endParaRPr sz="1800" b="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FA46B6FF-1E6A-8C64-A666-1CF1A245480A}"/>
              </a:ext>
            </a:extLst>
          </p:cNvPr>
          <p:cNvGrpSpPr/>
          <p:nvPr/>
        </p:nvGrpSpPr>
        <p:grpSpPr>
          <a:xfrm>
            <a:off x="371475" y="6368563"/>
            <a:ext cx="4750911" cy="215444"/>
            <a:chOff x="327561" y="6430768"/>
            <a:chExt cx="4750911" cy="215444"/>
          </a:xfrm>
        </p:grpSpPr>
        <p:sp>
          <p:nvSpPr>
            <p:cNvPr id="20" name="Footer Placeholder 2">
              <a:extLst>
                <a:ext uri="{FF2B5EF4-FFF2-40B4-BE49-F238E27FC236}">
                  <a16:creationId xmlns:a16="http://schemas.microsoft.com/office/drawing/2014/main" id="{67620B66-B72C-4F6D-3004-389744387F1C}"/>
                </a:ext>
              </a:extLst>
            </p:cNvPr>
            <p:cNvSpPr txBox="1"/>
            <p:nvPr/>
          </p:nvSpPr>
          <p:spPr>
            <a:xfrm>
              <a:off x="936066" y="6430768"/>
              <a:ext cx="4142406" cy="21544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 anchor="ctr">
              <a:spAutoFit/>
            </a:bodyPr>
            <a:lstStyle>
              <a:lvl1pPr>
                <a:defRPr sz="1600" b="1" spc="300">
                  <a:solidFill>
                    <a:srgbClr val="44546A"/>
                  </a:solidFill>
                </a:defRPr>
              </a:lvl1pPr>
            </a:lstStyle>
            <a:p>
              <a:r>
                <a:rPr lang="pt-BR" sz="800" b="0" spc="200" dirty="0">
                  <a:solidFill>
                    <a:srgbClr val="25303A"/>
                  </a:solidFill>
                  <a:latin typeface="Gilroy-Bold" panose="00000800000000000000" pitchFamily="2" charset="0"/>
                </a:rPr>
                <a:t>SAC – SECRETARIA DE AVIAÇÃO CIVIL</a:t>
              </a:r>
              <a:endParaRPr sz="800" b="0" spc="200" dirty="0">
                <a:solidFill>
                  <a:srgbClr val="25303A"/>
                </a:solidFill>
                <a:latin typeface="Gilroy-Bold" panose="00000800000000000000" pitchFamily="2" charset="0"/>
              </a:endParaRPr>
            </a:p>
          </p:txBody>
        </p:sp>
        <p:pic>
          <p:nvPicPr>
            <p:cNvPr id="21" name="Gráfico 20">
              <a:extLst>
                <a:ext uri="{FF2B5EF4-FFF2-40B4-BE49-F238E27FC236}">
                  <a16:creationId xmlns:a16="http://schemas.microsoft.com/office/drawing/2014/main" id="{73A82F5D-9147-1403-F133-7B21590CB9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27561" y="6447806"/>
              <a:ext cx="537853" cy="181369"/>
            </a:xfrm>
            <a:prstGeom prst="rect">
              <a:avLst/>
            </a:prstGeom>
          </p:spPr>
        </p:pic>
      </p:grpSp>
      <p:grpSp>
        <p:nvGrpSpPr>
          <p:cNvPr id="2" name="Agrupar 1">
            <a:extLst>
              <a:ext uri="{FF2B5EF4-FFF2-40B4-BE49-F238E27FC236}">
                <a16:creationId xmlns:a16="http://schemas.microsoft.com/office/drawing/2014/main" id="{A772C43E-667D-EA26-0FC6-07AEBF0B6E9C}"/>
              </a:ext>
            </a:extLst>
          </p:cNvPr>
          <p:cNvGrpSpPr/>
          <p:nvPr/>
        </p:nvGrpSpPr>
        <p:grpSpPr>
          <a:xfrm>
            <a:off x="10730166" y="213509"/>
            <a:ext cx="1461834" cy="382849"/>
            <a:chOff x="10551561" y="213509"/>
            <a:chExt cx="1461834" cy="382849"/>
          </a:xfrm>
        </p:grpSpPr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CC77C0E6-3FA0-FC6F-3A1E-8CC429557DCF}"/>
                </a:ext>
              </a:extLst>
            </p:cNvPr>
            <p:cNvSpPr/>
            <p:nvPr/>
          </p:nvSpPr>
          <p:spPr>
            <a:xfrm>
              <a:off x="10551561" y="213509"/>
              <a:ext cx="1461834" cy="382849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defTabSz="457200"/>
              <a:endParaRPr lang="pt-BR" sz="1800"/>
            </a:p>
          </p:txBody>
        </p:sp>
        <p:sp>
          <p:nvSpPr>
            <p:cNvPr id="16" name="Footer Placeholder 2">
              <a:extLst>
                <a:ext uri="{FF2B5EF4-FFF2-40B4-BE49-F238E27FC236}">
                  <a16:creationId xmlns:a16="http://schemas.microsoft.com/office/drawing/2014/main" id="{267D4A65-1653-2B6F-3D20-2C12FA6FB6EA}"/>
                </a:ext>
              </a:extLst>
            </p:cNvPr>
            <p:cNvSpPr txBox="1"/>
            <p:nvPr/>
          </p:nvSpPr>
          <p:spPr>
            <a:xfrm>
              <a:off x="10732449" y="247164"/>
              <a:ext cx="1130333" cy="30777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8583" rIns="18583" anchor="ctr">
              <a:spAutoFit/>
            </a:bodyPr>
            <a:lstStyle>
              <a:lvl1pPr>
                <a:defRPr sz="1600" b="1" spc="300">
                  <a:solidFill>
                    <a:srgbClr val="44546A"/>
                  </a:solidFill>
                </a:defRPr>
              </a:lvl1pPr>
            </a:lstStyle>
            <a:p>
              <a:r>
                <a:rPr lang="pt-BR" sz="1400" b="0" spc="200" dirty="0">
                  <a:solidFill>
                    <a:srgbClr val="FFFFFF"/>
                  </a:solidFill>
                  <a:latin typeface="Gilroy-Bold" panose="00000800000000000000" pitchFamily="2" charset="0"/>
                </a:rPr>
                <a:t>AVIAÇÃO</a:t>
              </a:r>
              <a:endParaRPr sz="1400" b="0" spc="200" dirty="0">
                <a:solidFill>
                  <a:srgbClr val="FFFFFF"/>
                </a:solidFill>
                <a:latin typeface="Gilroy-Bold" panose="000008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121200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8C80A-4FD6-C294-F9DD-AD65F4CB2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Rectangle 21">
            <a:extLst>
              <a:ext uri="{FF2B5EF4-FFF2-40B4-BE49-F238E27FC236}">
                <a16:creationId xmlns:a16="http://schemas.microsoft.com/office/drawing/2014/main" id="{26489015-9FD0-ADF3-99E4-3831BA47A11B}"/>
              </a:ext>
            </a:extLst>
          </p:cNvPr>
          <p:cNvSpPr/>
          <p:nvPr/>
        </p:nvSpPr>
        <p:spPr>
          <a:xfrm>
            <a:off x="5511465" y="0"/>
            <a:ext cx="1172305" cy="1053188"/>
          </a:xfrm>
          <a:prstGeom prst="rect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2"/>
          </a:p>
        </p:txBody>
      </p:sp>
      <p:sp>
        <p:nvSpPr>
          <p:cNvPr id="476" name="TextBox 22">
            <a:extLst>
              <a:ext uri="{FF2B5EF4-FFF2-40B4-BE49-F238E27FC236}">
                <a16:creationId xmlns:a16="http://schemas.microsoft.com/office/drawing/2014/main" id="{6043F294-0ECB-F86B-0A53-516BF868B1B4}"/>
              </a:ext>
            </a:extLst>
          </p:cNvPr>
          <p:cNvSpPr txBox="1"/>
          <p:nvPr/>
        </p:nvSpPr>
        <p:spPr>
          <a:xfrm>
            <a:off x="3491485" y="491285"/>
            <a:ext cx="5212265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8583" rIns="18583">
            <a:spAutoFit/>
          </a:bodyPr>
          <a:lstStyle>
            <a:lvl1pPr algn="ctr">
              <a:defRPr sz="8000" b="1"/>
            </a:lvl1pPr>
          </a:lstStyle>
          <a:p>
            <a:r>
              <a:rPr lang="pt-BR" sz="3600" b="0" dirty="0">
                <a:solidFill>
                  <a:schemeClr val="bg1"/>
                </a:solidFill>
                <a:latin typeface="+mj-lt"/>
              </a:rPr>
              <a:t>Investimentos</a:t>
            </a:r>
            <a:endParaRPr sz="3600" b="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Rectangle: Rounded Corners 24">
            <a:extLst>
              <a:ext uri="{FF2B5EF4-FFF2-40B4-BE49-F238E27FC236}">
                <a16:creationId xmlns:a16="http://schemas.microsoft.com/office/drawing/2014/main" id="{F25306FC-F961-A80A-92C0-E16AB11521A4}"/>
              </a:ext>
            </a:extLst>
          </p:cNvPr>
          <p:cNvSpPr/>
          <p:nvPr/>
        </p:nvSpPr>
        <p:spPr>
          <a:xfrm>
            <a:off x="1604239" y="1465851"/>
            <a:ext cx="4372880" cy="37045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2" dirty="0"/>
          </a:p>
        </p:txBody>
      </p:sp>
      <p:graphicFrame>
        <p:nvGraphicFramePr>
          <p:cNvPr id="13" name="Gráfico de Colunas em Camadas 2D">
            <a:extLst>
              <a:ext uri="{FF2B5EF4-FFF2-40B4-BE49-F238E27FC236}">
                <a16:creationId xmlns:a16="http://schemas.microsoft.com/office/drawing/2014/main" id="{EF59C5D4-F675-420F-F92C-FCB4046E7349}"/>
              </a:ext>
            </a:extLst>
          </p:cNvPr>
          <p:cNvGraphicFramePr/>
          <p:nvPr/>
        </p:nvGraphicFramePr>
        <p:xfrm>
          <a:off x="1856697" y="1535887"/>
          <a:ext cx="3758023" cy="2968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CaixaDeTexto 13">
            <a:extLst>
              <a:ext uri="{FF2B5EF4-FFF2-40B4-BE49-F238E27FC236}">
                <a16:creationId xmlns:a16="http://schemas.microsoft.com/office/drawing/2014/main" id="{662E0584-318D-AEEA-326D-00C677EE3738}"/>
              </a:ext>
            </a:extLst>
          </p:cNvPr>
          <p:cNvSpPr txBox="1"/>
          <p:nvPr/>
        </p:nvSpPr>
        <p:spPr>
          <a:xfrm>
            <a:off x="2126324" y="3644682"/>
            <a:ext cx="464248" cy="237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algn="ctr" defTabSz="185873"/>
            <a:r>
              <a:rPr lang="pt-BR" sz="1301" dirty="0">
                <a:solidFill>
                  <a:schemeClr val="accent2"/>
                </a:solidFill>
                <a:latin typeface="+mj-lt"/>
              </a:rPr>
              <a:t>104,5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C0B134F8-CC0C-4808-1258-C770DF5E4A6F}"/>
              </a:ext>
            </a:extLst>
          </p:cNvPr>
          <p:cNvSpPr txBox="1"/>
          <p:nvPr/>
        </p:nvSpPr>
        <p:spPr>
          <a:xfrm>
            <a:off x="2596770" y="3225003"/>
            <a:ext cx="522432" cy="237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algn="ctr" defTabSz="185873"/>
            <a:r>
              <a:rPr lang="pt-BR" sz="1301" dirty="0">
                <a:solidFill>
                  <a:schemeClr val="accent2"/>
                </a:solidFill>
                <a:latin typeface="+mj-lt"/>
              </a:rPr>
              <a:t>191,5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94A65BAD-98E5-186F-C21D-3F235AFFA8F7}"/>
              </a:ext>
            </a:extLst>
          </p:cNvPr>
          <p:cNvSpPr txBox="1"/>
          <p:nvPr/>
        </p:nvSpPr>
        <p:spPr>
          <a:xfrm>
            <a:off x="3121028" y="3350601"/>
            <a:ext cx="480290" cy="237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algn="ctr" defTabSz="185873"/>
            <a:r>
              <a:rPr lang="pt-BR" sz="1301" dirty="0">
                <a:solidFill>
                  <a:schemeClr val="accent2"/>
                </a:solidFill>
                <a:latin typeface="+mj-lt"/>
              </a:rPr>
              <a:t>165,8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B4487FCE-FE69-13EA-750A-F7F4C7BE804D}"/>
              </a:ext>
            </a:extLst>
          </p:cNvPr>
          <p:cNvSpPr txBox="1"/>
          <p:nvPr/>
        </p:nvSpPr>
        <p:spPr>
          <a:xfrm>
            <a:off x="3610382" y="3442359"/>
            <a:ext cx="496242" cy="237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algn="ctr" defTabSz="185873"/>
            <a:r>
              <a:rPr lang="pt-BR" sz="1301" dirty="0">
                <a:solidFill>
                  <a:schemeClr val="accent2"/>
                </a:solidFill>
                <a:latin typeface="+mj-lt"/>
              </a:rPr>
              <a:t>146,6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1EF4899C-9456-B2F5-38DF-B279C29F23B2}"/>
              </a:ext>
            </a:extLst>
          </p:cNvPr>
          <p:cNvSpPr txBox="1"/>
          <p:nvPr/>
        </p:nvSpPr>
        <p:spPr>
          <a:xfrm>
            <a:off x="4115379" y="2688473"/>
            <a:ext cx="473405" cy="237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algn="ctr" defTabSz="185873"/>
            <a:r>
              <a:rPr lang="pt-BR" sz="1301" dirty="0">
                <a:solidFill>
                  <a:schemeClr val="accent2"/>
                </a:solidFill>
                <a:latin typeface="+mj-lt"/>
              </a:rPr>
              <a:t>302,7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09982867-C6B7-1EF7-8775-6111CB3A257D}"/>
              </a:ext>
            </a:extLst>
          </p:cNvPr>
          <p:cNvSpPr txBox="1"/>
          <p:nvPr/>
        </p:nvSpPr>
        <p:spPr>
          <a:xfrm>
            <a:off x="4576665" y="1625813"/>
            <a:ext cx="536500" cy="237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algn="ctr" defTabSz="185873"/>
            <a:r>
              <a:rPr lang="pt-BR" sz="1301" dirty="0">
                <a:solidFill>
                  <a:schemeClr val="accent2"/>
                </a:solidFill>
                <a:latin typeface="+mj-lt"/>
              </a:rPr>
              <a:t>549,5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DDE10E4-6E67-FB16-B660-625B618F3949}"/>
              </a:ext>
            </a:extLst>
          </p:cNvPr>
          <p:cNvSpPr txBox="1"/>
          <p:nvPr/>
        </p:nvSpPr>
        <p:spPr>
          <a:xfrm>
            <a:off x="5100596" y="3166865"/>
            <a:ext cx="490686" cy="237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algn="ctr" defTabSz="185873"/>
            <a:r>
              <a:rPr lang="pt-BR" sz="1301" dirty="0">
                <a:solidFill>
                  <a:schemeClr val="accent2"/>
                </a:solidFill>
                <a:latin typeface="+mj-lt"/>
              </a:rPr>
              <a:t>203,4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71A51E94-49B8-12C9-5691-9ABCEB5B6C63}"/>
              </a:ext>
            </a:extLst>
          </p:cNvPr>
          <p:cNvSpPr txBox="1"/>
          <p:nvPr/>
        </p:nvSpPr>
        <p:spPr>
          <a:xfrm rot="16200000">
            <a:off x="1211333" y="3639961"/>
            <a:ext cx="1215872" cy="1606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algn="ctr" defTabSz="185873"/>
            <a:r>
              <a:rPr lang="pt-BR" sz="800" dirty="0">
                <a:solidFill>
                  <a:schemeClr val="accent2"/>
                </a:solidFill>
              </a:rPr>
              <a:t>Valor em Milhões de R$</a:t>
            </a:r>
          </a:p>
        </p:txBody>
      </p:sp>
      <p:sp>
        <p:nvSpPr>
          <p:cNvPr id="23" name="Rectangle: Rounded Corners 24">
            <a:extLst>
              <a:ext uri="{FF2B5EF4-FFF2-40B4-BE49-F238E27FC236}">
                <a16:creationId xmlns:a16="http://schemas.microsoft.com/office/drawing/2014/main" id="{2BA8EC63-AD4D-6F72-D55C-77D91F5FAEEC}"/>
              </a:ext>
            </a:extLst>
          </p:cNvPr>
          <p:cNvSpPr/>
          <p:nvPr/>
        </p:nvSpPr>
        <p:spPr>
          <a:xfrm>
            <a:off x="6224576" y="1465852"/>
            <a:ext cx="4372880" cy="37045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2"/>
          </a:p>
        </p:txBody>
      </p:sp>
      <p:graphicFrame>
        <p:nvGraphicFramePr>
          <p:cNvPr id="24" name="Gráfico de Colunas em Camadas 2D">
            <a:extLst>
              <a:ext uri="{FF2B5EF4-FFF2-40B4-BE49-F238E27FC236}">
                <a16:creationId xmlns:a16="http://schemas.microsoft.com/office/drawing/2014/main" id="{D309935E-EC9D-FEF5-73F9-C8D82AA00D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4838823"/>
              </p:ext>
            </p:extLst>
          </p:nvPr>
        </p:nvGraphicFramePr>
        <p:xfrm>
          <a:off x="6606728" y="1533133"/>
          <a:ext cx="3758023" cy="2971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5" name="CaixaDeTexto 24">
            <a:extLst>
              <a:ext uri="{FF2B5EF4-FFF2-40B4-BE49-F238E27FC236}">
                <a16:creationId xmlns:a16="http://schemas.microsoft.com/office/drawing/2014/main" id="{8C38FEA9-C582-0C65-A2DA-46CE13B4822E}"/>
              </a:ext>
            </a:extLst>
          </p:cNvPr>
          <p:cNvSpPr txBox="1"/>
          <p:nvPr/>
        </p:nvSpPr>
        <p:spPr>
          <a:xfrm>
            <a:off x="6614985" y="2886158"/>
            <a:ext cx="433728" cy="237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algn="ctr" defTabSz="185873"/>
            <a:r>
              <a:rPr lang="pt-BR" sz="1301" dirty="0">
                <a:solidFill>
                  <a:schemeClr val="accent2"/>
                </a:solidFill>
                <a:latin typeface="+mj-lt"/>
              </a:rPr>
              <a:t>1,76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F7C337C2-BA08-95A3-6B88-A0008A754E73}"/>
              </a:ext>
            </a:extLst>
          </p:cNvPr>
          <p:cNvSpPr txBox="1"/>
          <p:nvPr/>
        </p:nvSpPr>
        <p:spPr>
          <a:xfrm>
            <a:off x="7116257" y="3409768"/>
            <a:ext cx="433728" cy="237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algn="ctr" defTabSz="185873"/>
            <a:r>
              <a:rPr lang="pt-BR" sz="1301" dirty="0">
                <a:solidFill>
                  <a:schemeClr val="accent2"/>
                </a:solidFill>
                <a:latin typeface="+mj-lt"/>
              </a:rPr>
              <a:t>1,04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33A4DBE-879E-2B97-66FD-991676441105}"/>
              </a:ext>
            </a:extLst>
          </p:cNvPr>
          <p:cNvSpPr txBox="1"/>
          <p:nvPr/>
        </p:nvSpPr>
        <p:spPr>
          <a:xfrm>
            <a:off x="7574050" y="3764478"/>
            <a:ext cx="522134" cy="237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algn="ctr" defTabSz="185873"/>
            <a:r>
              <a:rPr lang="pt-BR" sz="1301" dirty="0">
                <a:solidFill>
                  <a:schemeClr val="accent2"/>
                </a:solidFill>
                <a:latin typeface="+mj-lt"/>
              </a:rPr>
              <a:t>0,55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BBDB1E64-15F0-D5C1-49B4-6E19E3BB603F}"/>
              </a:ext>
            </a:extLst>
          </p:cNvPr>
          <p:cNvSpPr txBox="1"/>
          <p:nvPr/>
        </p:nvSpPr>
        <p:spPr>
          <a:xfrm>
            <a:off x="8117640" y="3033252"/>
            <a:ext cx="433728" cy="237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algn="ctr" defTabSz="185873"/>
            <a:r>
              <a:rPr lang="pt-BR" sz="1301" dirty="0">
                <a:solidFill>
                  <a:schemeClr val="accent2"/>
                </a:solidFill>
                <a:latin typeface="+mj-lt"/>
              </a:rPr>
              <a:t>1,56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EB9CF2B4-4BCB-7D13-C1A2-9F9055D761B3}"/>
              </a:ext>
            </a:extLst>
          </p:cNvPr>
          <p:cNvSpPr txBox="1"/>
          <p:nvPr/>
        </p:nvSpPr>
        <p:spPr>
          <a:xfrm>
            <a:off x="8590744" y="2273644"/>
            <a:ext cx="473405" cy="237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algn="ctr" defTabSz="185873"/>
            <a:r>
              <a:rPr lang="pt-BR" sz="1301" dirty="0">
                <a:solidFill>
                  <a:schemeClr val="accent2"/>
                </a:solidFill>
                <a:latin typeface="+mj-lt"/>
              </a:rPr>
              <a:t>2,72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5B168ED9-1C56-E7C9-DBE4-AB6F409F7E46}"/>
              </a:ext>
            </a:extLst>
          </p:cNvPr>
          <p:cNvSpPr txBox="1"/>
          <p:nvPr/>
        </p:nvSpPr>
        <p:spPr>
          <a:xfrm>
            <a:off x="9121266" y="1794964"/>
            <a:ext cx="433728" cy="237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algn="ctr" defTabSz="185873"/>
            <a:r>
              <a:rPr lang="pt-BR" sz="1301" dirty="0">
                <a:solidFill>
                  <a:schemeClr val="accent2"/>
                </a:solidFill>
                <a:latin typeface="+mj-lt"/>
              </a:rPr>
              <a:t>3,38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2FE66CA6-2CF4-9576-0967-891991208415}"/>
              </a:ext>
            </a:extLst>
          </p:cNvPr>
          <p:cNvSpPr txBox="1"/>
          <p:nvPr/>
        </p:nvSpPr>
        <p:spPr>
          <a:xfrm>
            <a:off x="9614686" y="1986925"/>
            <a:ext cx="433728" cy="237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algn="ctr" defTabSz="185873"/>
            <a:r>
              <a:rPr lang="pt-BR" sz="1301" dirty="0">
                <a:solidFill>
                  <a:schemeClr val="accent2"/>
                </a:solidFill>
                <a:latin typeface="+mj-lt"/>
              </a:rPr>
              <a:t>3,10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0871DE94-C934-F69C-738B-E22907D7712A}"/>
              </a:ext>
            </a:extLst>
          </p:cNvPr>
          <p:cNvSpPr txBox="1"/>
          <p:nvPr/>
        </p:nvSpPr>
        <p:spPr>
          <a:xfrm rot="16200000">
            <a:off x="5782682" y="3590969"/>
            <a:ext cx="1313855" cy="1606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algn="ctr" defTabSz="185873"/>
            <a:r>
              <a:rPr lang="pt-BR" sz="800" dirty="0">
                <a:solidFill>
                  <a:schemeClr val="accent2"/>
                </a:solidFill>
              </a:rPr>
              <a:t>Valor em Bilhões de R$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5C00DBFA-C989-D19F-D0BA-62E15CDD04B0}"/>
              </a:ext>
            </a:extLst>
          </p:cNvPr>
          <p:cNvSpPr txBox="1"/>
          <p:nvPr/>
        </p:nvSpPr>
        <p:spPr>
          <a:xfrm>
            <a:off x="6439610" y="1861982"/>
            <a:ext cx="2624539" cy="1914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defTabSz="185873"/>
            <a:r>
              <a:rPr lang="pt-BR" sz="1000" dirty="0">
                <a:solidFill>
                  <a:schemeClr val="accent2"/>
                </a:solidFill>
              </a:rPr>
              <a:t>Dados até novembro de 2025/Fonte: Anac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754D888C-65C2-81FE-0F37-A80D11D73D07}"/>
              </a:ext>
            </a:extLst>
          </p:cNvPr>
          <p:cNvSpPr txBox="1"/>
          <p:nvPr/>
        </p:nvSpPr>
        <p:spPr>
          <a:xfrm>
            <a:off x="1819272" y="1614833"/>
            <a:ext cx="2500887" cy="4684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defTabSz="185873"/>
            <a:r>
              <a:rPr lang="pt-BR" sz="1400" dirty="0">
                <a:solidFill>
                  <a:schemeClr val="accent2"/>
                </a:solidFill>
                <a:latin typeface="Gilroy-Bold" panose="00000800000000000000" pitchFamily="2" charset="0"/>
              </a:rPr>
              <a:t>INVESTIMENTOS PÚBLICOS</a:t>
            </a:r>
          </a:p>
          <a:p>
            <a:pPr defTabSz="185873"/>
            <a:r>
              <a:rPr lang="pt-BR" sz="1400" dirty="0">
                <a:solidFill>
                  <a:schemeClr val="accent2"/>
                </a:solidFill>
                <a:latin typeface="Gilroy-Bold" panose="00000800000000000000" pitchFamily="2" charset="0"/>
              </a:rPr>
              <a:t>(OBRAS E FOMENTO)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6B00C58C-C7F2-D2B2-3C18-D477DE758CF2}"/>
              </a:ext>
            </a:extLst>
          </p:cNvPr>
          <p:cNvSpPr txBox="1"/>
          <p:nvPr/>
        </p:nvSpPr>
        <p:spPr>
          <a:xfrm>
            <a:off x="6439609" y="1614836"/>
            <a:ext cx="3538939" cy="2529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defTabSz="185873"/>
            <a:r>
              <a:rPr lang="pt-BR" sz="1400" dirty="0">
                <a:solidFill>
                  <a:schemeClr val="accent2"/>
                </a:solidFill>
                <a:latin typeface="Gilroy-Bold" panose="00000800000000000000" pitchFamily="2" charset="0"/>
              </a:rPr>
              <a:t>INVESTIMENTOS PRIVADOS</a:t>
            </a:r>
          </a:p>
        </p:txBody>
      </p:sp>
      <p:sp>
        <p:nvSpPr>
          <p:cNvPr id="37" name="Retângulo: Cantos Arredondados 36">
            <a:extLst>
              <a:ext uri="{FF2B5EF4-FFF2-40B4-BE49-F238E27FC236}">
                <a16:creationId xmlns:a16="http://schemas.microsoft.com/office/drawing/2014/main" id="{259DCE47-68FF-32DF-74BE-DD80DF5C550A}"/>
              </a:ext>
            </a:extLst>
          </p:cNvPr>
          <p:cNvSpPr/>
          <p:nvPr/>
        </p:nvSpPr>
        <p:spPr>
          <a:xfrm>
            <a:off x="2244011" y="4583017"/>
            <a:ext cx="1714357" cy="461663"/>
          </a:xfrm>
          <a:prstGeom prst="roundRect">
            <a:avLst>
              <a:gd name="adj" fmla="val 0"/>
            </a:avLst>
          </a:prstGeom>
          <a:solidFill>
            <a:schemeClr val="tx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8000" tIns="45719" rIns="108000" bIns="45719" numCol="1" spcCol="38100" rtlCol="0" anchor="ctr">
            <a:spAutoFit/>
          </a:bodyPr>
          <a:lstStyle/>
          <a:p>
            <a:pPr algn="ctr" defTabSz="457200"/>
            <a:r>
              <a:rPr lang="pt-BR" sz="1200" dirty="0">
                <a:solidFill>
                  <a:srgbClr val="FFFFFF"/>
                </a:solidFill>
                <a:latin typeface="Gilroy-Bold" panose="00000800000000000000" pitchFamily="2" charset="0"/>
              </a:rPr>
              <a:t>R$ 0,61 Bi (média anual R$ 152,5 Mi)</a:t>
            </a:r>
          </a:p>
        </p:txBody>
      </p:sp>
      <p:sp>
        <p:nvSpPr>
          <p:cNvPr id="38" name="Retângulo: Cantos Arredondados 37">
            <a:extLst>
              <a:ext uri="{FF2B5EF4-FFF2-40B4-BE49-F238E27FC236}">
                <a16:creationId xmlns:a16="http://schemas.microsoft.com/office/drawing/2014/main" id="{1AAD7C03-F34A-2528-E20C-8B3C632B33C4}"/>
              </a:ext>
            </a:extLst>
          </p:cNvPr>
          <p:cNvSpPr/>
          <p:nvPr/>
        </p:nvSpPr>
        <p:spPr>
          <a:xfrm>
            <a:off x="4106624" y="4583017"/>
            <a:ext cx="1508096" cy="461663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8000" tIns="45719" rIns="108000" bIns="45719" numCol="1" spcCol="38100" rtlCol="0" anchor="ctr">
            <a:spAutoFit/>
          </a:bodyPr>
          <a:lstStyle/>
          <a:p>
            <a:pPr algn="ctr" defTabSz="457200"/>
            <a:r>
              <a:rPr lang="pt-BR" sz="1200" dirty="0">
                <a:solidFill>
                  <a:srgbClr val="FFFFFF"/>
                </a:solidFill>
                <a:latin typeface="Gilroy-Bold" panose="00000800000000000000" pitchFamily="2" charset="0"/>
              </a:rPr>
              <a:t>R$ 1,06 Bi (média anual R$ 353,3 Mi)</a:t>
            </a:r>
          </a:p>
        </p:txBody>
      </p:sp>
      <p:sp>
        <p:nvSpPr>
          <p:cNvPr id="39" name="Retângulo: Cantos Arredondados 38">
            <a:extLst>
              <a:ext uri="{FF2B5EF4-FFF2-40B4-BE49-F238E27FC236}">
                <a16:creationId xmlns:a16="http://schemas.microsoft.com/office/drawing/2014/main" id="{5B8C121B-50DB-6C84-8591-8007396F9E3E}"/>
              </a:ext>
            </a:extLst>
          </p:cNvPr>
          <p:cNvSpPr/>
          <p:nvPr/>
        </p:nvSpPr>
        <p:spPr>
          <a:xfrm>
            <a:off x="6746585" y="4604117"/>
            <a:ext cx="1714357" cy="461663"/>
          </a:xfrm>
          <a:prstGeom prst="roundRect">
            <a:avLst>
              <a:gd name="adj" fmla="val 0"/>
            </a:avLst>
          </a:prstGeom>
          <a:solidFill>
            <a:schemeClr val="tx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8000" tIns="45719" rIns="108000" bIns="45719" numCol="1" spcCol="38100" rtlCol="0" anchor="ctr">
            <a:spAutoFit/>
          </a:bodyPr>
          <a:lstStyle/>
          <a:p>
            <a:pPr algn="ctr" defTabSz="457200"/>
            <a:r>
              <a:rPr lang="pt-BR" sz="1200" dirty="0">
                <a:solidFill>
                  <a:srgbClr val="FFFFFF"/>
                </a:solidFill>
                <a:latin typeface="Gilroy-Bold" panose="00000800000000000000" pitchFamily="2" charset="0"/>
              </a:rPr>
              <a:t>R$ 4,9 Bi (média anual R$ 1,2 Bi)</a:t>
            </a:r>
          </a:p>
        </p:txBody>
      </p:sp>
      <p:sp>
        <p:nvSpPr>
          <p:cNvPr id="40" name="Retângulo: Cantos Arredondados 39">
            <a:extLst>
              <a:ext uri="{FF2B5EF4-FFF2-40B4-BE49-F238E27FC236}">
                <a16:creationId xmlns:a16="http://schemas.microsoft.com/office/drawing/2014/main" id="{907DAC0D-27D7-80B0-E33F-FE34CDC88D72}"/>
              </a:ext>
            </a:extLst>
          </p:cNvPr>
          <p:cNvSpPr/>
          <p:nvPr/>
        </p:nvSpPr>
        <p:spPr>
          <a:xfrm>
            <a:off x="8590744" y="4604117"/>
            <a:ext cx="1457669" cy="461663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8000" tIns="45719" rIns="108000" bIns="45719" numCol="1" spcCol="38100" rtlCol="0" anchor="ctr">
            <a:spAutoFit/>
          </a:bodyPr>
          <a:lstStyle/>
          <a:p>
            <a:pPr algn="ctr" defTabSz="457200"/>
            <a:r>
              <a:rPr lang="pt-BR" sz="1200" dirty="0">
                <a:solidFill>
                  <a:srgbClr val="FFFFFF"/>
                </a:solidFill>
                <a:latin typeface="Gilroy-Bold" panose="00000800000000000000" pitchFamily="2" charset="0"/>
              </a:rPr>
              <a:t>R$ 8,7 Bi (média anual R$ 2,9 Bi)</a:t>
            </a: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3054E50C-F122-D82E-0FE9-9FA6639CD484}"/>
              </a:ext>
            </a:extLst>
          </p:cNvPr>
          <p:cNvSpPr txBox="1"/>
          <p:nvPr/>
        </p:nvSpPr>
        <p:spPr>
          <a:xfrm>
            <a:off x="3166137" y="1071966"/>
            <a:ext cx="5859726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8583" rIns="18583">
            <a:spAutoFit/>
          </a:bodyPr>
          <a:lstStyle>
            <a:lvl1pPr>
              <a:defRPr sz="2400" b="1" spc="300"/>
            </a:lvl1pPr>
          </a:lstStyle>
          <a:p>
            <a:pPr algn="ctr"/>
            <a:r>
              <a:rPr lang="pt-BR" sz="1000" b="0" dirty="0">
                <a:solidFill>
                  <a:srgbClr val="25303A"/>
                </a:solidFill>
                <a:latin typeface="Gilroy-Bold" panose="00000800000000000000" pitchFamily="2" charset="0"/>
              </a:rPr>
              <a:t>MODERNIZAÇÃO E AMPLIAÇÃO DE AEROPORTOS</a:t>
            </a:r>
          </a:p>
        </p:txBody>
      </p:sp>
      <p:sp>
        <p:nvSpPr>
          <p:cNvPr id="9" name="Rectangle: Rounded Corners 24">
            <a:extLst>
              <a:ext uri="{FF2B5EF4-FFF2-40B4-BE49-F238E27FC236}">
                <a16:creationId xmlns:a16="http://schemas.microsoft.com/office/drawing/2014/main" id="{61326A6C-6CC5-CAA0-5523-ED784A59A69D}"/>
              </a:ext>
            </a:extLst>
          </p:cNvPr>
          <p:cNvSpPr/>
          <p:nvPr/>
        </p:nvSpPr>
        <p:spPr>
          <a:xfrm>
            <a:off x="1604239" y="5173794"/>
            <a:ext cx="4372880" cy="74779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288000" rIns="0" bIns="144000" anchor="ctr"/>
          <a:lstStyle/>
          <a:p>
            <a:pPr>
              <a:defRPr>
                <a:solidFill>
                  <a:srgbClr val="FFFFFF"/>
                </a:solidFill>
              </a:defRPr>
            </a:pPr>
            <a:r>
              <a:rPr lang="pt-BR" sz="1100" dirty="0">
                <a:solidFill>
                  <a:schemeClr val="tx2"/>
                </a:solidFill>
                <a:latin typeface="+mj-lt"/>
              </a:rPr>
              <a:t>Recordes de investimentos públicos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rPr lang="pt-BR" sz="1050" dirty="0">
                <a:solidFill>
                  <a:srgbClr val="25303A"/>
                </a:solidFill>
              </a:rPr>
              <a:t>Total de </a:t>
            </a:r>
            <a:r>
              <a:rPr lang="pt-BR" sz="1050" dirty="0">
                <a:solidFill>
                  <a:srgbClr val="25303A"/>
                </a:solidFill>
                <a:latin typeface="Gilroy-Bold" panose="00000800000000000000" pitchFamily="2" charset="0"/>
              </a:rPr>
              <a:t>R$ 1,06 bilhão</a:t>
            </a:r>
            <a:r>
              <a:rPr lang="pt-BR" sz="1050" dirty="0">
                <a:solidFill>
                  <a:srgbClr val="25303A"/>
                </a:solidFill>
              </a:rPr>
              <a:t> no período 2023-2025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rPr lang="pt-BR" sz="1050" dirty="0">
                <a:solidFill>
                  <a:schemeClr val="bg1"/>
                </a:solidFill>
                <a:latin typeface="Gilroy-Bold" panose="00000800000000000000" pitchFamily="2" charset="0"/>
              </a:rPr>
              <a:t>▲ 73,8% </a:t>
            </a:r>
            <a:r>
              <a:rPr lang="pt-BR" sz="1050" dirty="0">
                <a:solidFill>
                  <a:srgbClr val="25303A"/>
                </a:solidFill>
              </a:rPr>
              <a:t>de crescimento (versus 2019-2022)</a:t>
            </a:r>
          </a:p>
        </p:txBody>
      </p:sp>
      <p:sp>
        <p:nvSpPr>
          <p:cNvPr id="33" name="Rectangle: Rounded Corners 24">
            <a:extLst>
              <a:ext uri="{FF2B5EF4-FFF2-40B4-BE49-F238E27FC236}">
                <a16:creationId xmlns:a16="http://schemas.microsoft.com/office/drawing/2014/main" id="{D78F9587-A08A-858B-FE56-2340180397F7}"/>
              </a:ext>
            </a:extLst>
          </p:cNvPr>
          <p:cNvSpPr/>
          <p:nvPr/>
        </p:nvSpPr>
        <p:spPr>
          <a:xfrm>
            <a:off x="6224034" y="5173794"/>
            <a:ext cx="4372880" cy="74779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288000" rIns="0" bIns="144000" anchor="ctr"/>
          <a:lstStyle/>
          <a:p>
            <a:pPr>
              <a:defRPr>
                <a:solidFill>
                  <a:srgbClr val="FFFFFF"/>
                </a:solidFill>
              </a:defRPr>
            </a:pPr>
            <a:r>
              <a:rPr lang="pt-BR" sz="1100" dirty="0">
                <a:solidFill>
                  <a:schemeClr val="tx2"/>
                </a:solidFill>
                <a:latin typeface="+mj-lt"/>
              </a:rPr>
              <a:t>Recordes de investimentos privados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rPr lang="pt-BR" sz="1050" dirty="0">
                <a:solidFill>
                  <a:srgbClr val="25303A"/>
                </a:solidFill>
              </a:rPr>
              <a:t>Total de </a:t>
            </a:r>
            <a:r>
              <a:rPr lang="pt-BR" sz="1050" dirty="0">
                <a:solidFill>
                  <a:srgbClr val="25303A"/>
                </a:solidFill>
                <a:latin typeface="Gilroy-Bold" panose="00000800000000000000" pitchFamily="2" charset="0"/>
              </a:rPr>
              <a:t>R$ 8,7 bilhões</a:t>
            </a:r>
            <a:r>
              <a:rPr lang="pt-BR" sz="1050" dirty="0">
                <a:solidFill>
                  <a:srgbClr val="25303A"/>
                </a:solidFill>
              </a:rPr>
              <a:t> no período 2023-2025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rPr lang="pt-BR" sz="1050" dirty="0">
                <a:solidFill>
                  <a:schemeClr val="bg1"/>
                </a:solidFill>
                <a:latin typeface="Gilroy-Bold" panose="00000800000000000000" pitchFamily="2" charset="0"/>
              </a:rPr>
              <a:t>▲ 87,8% </a:t>
            </a:r>
            <a:r>
              <a:rPr lang="pt-BR" sz="1050" dirty="0">
                <a:solidFill>
                  <a:srgbClr val="25303A"/>
                </a:solidFill>
              </a:rPr>
              <a:t>de crescimento (versus 2019-2022)</a:t>
            </a:r>
          </a:p>
        </p:txBody>
      </p:sp>
      <p:sp>
        <p:nvSpPr>
          <p:cNvPr id="41" name="Slide Number Placeholder 1">
            <a:extLst>
              <a:ext uri="{FF2B5EF4-FFF2-40B4-BE49-F238E27FC236}">
                <a16:creationId xmlns:a16="http://schemas.microsoft.com/office/drawing/2014/main" id="{5B562541-983C-4AD2-A773-5F15DD759A89}"/>
              </a:ext>
            </a:extLst>
          </p:cNvPr>
          <p:cNvSpPr txBox="1">
            <a:spLocks/>
          </p:cNvSpPr>
          <p:nvPr/>
        </p:nvSpPr>
        <p:spPr>
          <a:xfrm>
            <a:off x="11538266" y="6383722"/>
            <a:ext cx="164466" cy="2425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 anchor="ctr">
            <a:spAutoFit/>
          </a:bodyPr>
          <a:lstStyle>
            <a:defPPr marL="0" marR="0" indent="0" algn="l" defTabSz="402317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9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20115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76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201158" algn="l" defTabSz="20115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9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402317" algn="l" defTabSz="20115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9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603475" algn="l" defTabSz="20115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9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804635" algn="l" defTabSz="20115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9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1005794" algn="l" defTabSz="20115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9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1206952" algn="l" defTabSz="20115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9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1408111" algn="l" defTabSz="20115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9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1609270" algn="l" defTabSz="20115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9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pt-BR" smtClean="0"/>
              <a:pPr/>
              <a:t>5</a:t>
            </a:fld>
            <a:endParaRPr lang="pt-BR" dirty="0"/>
          </a:p>
        </p:txBody>
      </p:sp>
      <p:grpSp>
        <p:nvGrpSpPr>
          <p:cNvPr id="45" name="Agrupar 44">
            <a:extLst>
              <a:ext uri="{FF2B5EF4-FFF2-40B4-BE49-F238E27FC236}">
                <a16:creationId xmlns:a16="http://schemas.microsoft.com/office/drawing/2014/main" id="{50D080EC-CC9B-47A9-87F7-DC1F38EF17B7}"/>
              </a:ext>
            </a:extLst>
          </p:cNvPr>
          <p:cNvGrpSpPr/>
          <p:nvPr/>
        </p:nvGrpSpPr>
        <p:grpSpPr>
          <a:xfrm>
            <a:off x="371475" y="6368563"/>
            <a:ext cx="4750911" cy="215444"/>
            <a:chOff x="327561" y="6430768"/>
            <a:chExt cx="4750911" cy="215444"/>
          </a:xfrm>
        </p:grpSpPr>
        <p:sp>
          <p:nvSpPr>
            <p:cNvPr id="46" name="Footer Placeholder 2">
              <a:extLst>
                <a:ext uri="{FF2B5EF4-FFF2-40B4-BE49-F238E27FC236}">
                  <a16:creationId xmlns:a16="http://schemas.microsoft.com/office/drawing/2014/main" id="{5217A371-E1D7-4A60-8DE6-0BDD159E1AC2}"/>
                </a:ext>
              </a:extLst>
            </p:cNvPr>
            <p:cNvSpPr txBox="1"/>
            <p:nvPr/>
          </p:nvSpPr>
          <p:spPr>
            <a:xfrm>
              <a:off x="936066" y="6430768"/>
              <a:ext cx="4142406" cy="21544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 anchor="ctr">
              <a:spAutoFit/>
            </a:bodyPr>
            <a:lstStyle>
              <a:lvl1pPr>
                <a:defRPr sz="1600" b="1" spc="300">
                  <a:solidFill>
                    <a:srgbClr val="44546A"/>
                  </a:solidFill>
                </a:defRPr>
              </a:lvl1pPr>
            </a:lstStyle>
            <a:p>
              <a:r>
                <a:rPr lang="pt-BR" sz="800" b="0" spc="200" dirty="0">
                  <a:solidFill>
                    <a:srgbClr val="25303A"/>
                  </a:solidFill>
                  <a:latin typeface="Gilroy-Bold" panose="00000800000000000000" pitchFamily="2" charset="0"/>
                </a:rPr>
                <a:t>SAC – SECRETARIA DE AVIAÇÃO CIVIL</a:t>
              </a:r>
              <a:endParaRPr sz="800" b="0" spc="200" dirty="0">
                <a:solidFill>
                  <a:srgbClr val="25303A"/>
                </a:solidFill>
                <a:latin typeface="Gilroy-Bold" panose="00000800000000000000" pitchFamily="2" charset="0"/>
              </a:endParaRPr>
            </a:p>
          </p:txBody>
        </p:sp>
        <p:pic>
          <p:nvPicPr>
            <p:cNvPr id="47" name="Gráfico 46">
              <a:extLst>
                <a:ext uri="{FF2B5EF4-FFF2-40B4-BE49-F238E27FC236}">
                  <a16:creationId xmlns:a16="http://schemas.microsoft.com/office/drawing/2014/main" id="{66A3D8C8-9C8B-4DBB-873B-8D22E5DA2CC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27561" y="6447806"/>
              <a:ext cx="537853" cy="181369"/>
            </a:xfrm>
            <a:prstGeom prst="rect">
              <a:avLst/>
            </a:prstGeom>
          </p:spPr>
        </p:pic>
      </p:grpSp>
      <p:grpSp>
        <p:nvGrpSpPr>
          <p:cNvPr id="6" name="Agrupar 5">
            <a:extLst>
              <a:ext uri="{FF2B5EF4-FFF2-40B4-BE49-F238E27FC236}">
                <a16:creationId xmlns:a16="http://schemas.microsoft.com/office/drawing/2014/main" id="{077CB49A-21BF-2025-CF2D-F3BC02A72FA1}"/>
              </a:ext>
            </a:extLst>
          </p:cNvPr>
          <p:cNvGrpSpPr/>
          <p:nvPr/>
        </p:nvGrpSpPr>
        <p:grpSpPr>
          <a:xfrm>
            <a:off x="10730166" y="213509"/>
            <a:ext cx="1461834" cy="382849"/>
            <a:chOff x="10551561" y="213509"/>
            <a:chExt cx="1461834" cy="382849"/>
          </a:xfrm>
        </p:grpSpPr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3ED0A479-E816-176C-0536-0495AE088F52}"/>
                </a:ext>
              </a:extLst>
            </p:cNvPr>
            <p:cNvSpPr/>
            <p:nvPr/>
          </p:nvSpPr>
          <p:spPr>
            <a:xfrm>
              <a:off x="10551561" y="213509"/>
              <a:ext cx="1461834" cy="382849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defTabSz="457200"/>
              <a:endParaRPr lang="pt-BR" sz="1800"/>
            </a:p>
          </p:txBody>
        </p:sp>
        <p:sp>
          <p:nvSpPr>
            <p:cNvPr id="8" name="Footer Placeholder 2">
              <a:extLst>
                <a:ext uri="{FF2B5EF4-FFF2-40B4-BE49-F238E27FC236}">
                  <a16:creationId xmlns:a16="http://schemas.microsoft.com/office/drawing/2014/main" id="{15BDDC7B-5D48-AB91-20AB-73516C6F177D}"/>
                </a:ext>
              </a:extLst>
            </p:cNvPr>
            <p:cNvSpPr txBox="1"/>
            <p:nvPr/>
          </p:nvSpPr>
          <p:spPr>
            <a:xfrm>
              <a:off x="10732449" y="247164"/>
              <a:ext cx="1130333" cy="30777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8583" rIns="18583" anchor="ctr">
              <a:spAutoFit/>
            </a:bodyPr>
            <a:lstStyle>
              <a:lvl1pPr>
                <a:defRPr sz="1600" b="1" spc="300">
                  <a:solidFill>
                    <a:srgbClr val="44546A"/>
                  </a:solidFill>
                </a:defRPr>
              </a:lvl1pPr>
            </a:lstStyle>
            <a:p>
              <a:r>
                <a:rPr lang="pt-BR" sz="1400" b="0" spc="200" dirty="0">
                  <a:solidFill>
                    <a:srgbClr val="FFFFFF"/>
                  </a:solidFill>
                  <a:latin typeface="Gilroy-Bold" panose="00000800000000000000" pitchFamily="2" charset="0"/>
                </a:rPr>
                <a:t>AVIAÇÃO</a:t>
              </a:r>
              <a:endParaRPr sz="1400" b="0" spc="200" dirty="0">
                <a:solidFill>
                  <a:srgbClr val="FFFFFF"/>
                </a:solidFill>
                <a:latin typeface="Gilroy-Bold" panose="000008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708832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467B2-8469-2D27-F8EB-701C13B3C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24">
            <a:extLst>
              <a:ext uri="{FF2B5EF4-FFF2-40B4-BE49-F238E27FC236}">
                <a16:creationId xmlns:a16="http://schemas.microsoft.com/office/drawing/2014/main" id="{822D7EEA-73E1-06E2-B74F-461CC469059A}"/>
              </a:ext>
            </a:extLst>
          </p:cNvPr>
          <p:cNvSpPr/>
          <p:nvPr/>
        </p:nvSpPr>
        <p:spPr>
          <a:xfrm>
            <a:off x="1622103" y="1299832"/>
            <a:ext cx="4412236" cy="22137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solidFill>
              <a:schemeClr val="tx2"/>
            </a:solidFill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80000" rIns="180000" bIns="144000" anchor="ctr"/>
          <a:lstStyle/>
          <a:p>
            <a:pPr>
              <a:spcBef>
                <a:spcPts val="1200"/>
              </a:spcBef>
              <a:defRPr>
                <a:solidFill>
                  <a:srgbClr val="FFFFFF"/>
                </a:solidFill>
              </a:defRPr>
            </a:pPr>
            <a:endParaRPr lang="pt-BR" sz="800" dirty="0">
              <a:solidFill>
                <a:schemeClr val="tx2"/>
              </a:solidFill>
              <a:latin typeface="Gilroy-Bold" panose="00000800000000000000" pitchFamily="2" charset="0"/>
            </a:endParaRPr>
          </a:p>
        </p:txBody>
      </p:sp>
      <p:sp>
        <p:nvSpPr>
          <p:cNvPr id="24" name="Rectangle: Rounded Corners 24">
            <a:extLst>
              <a:ext uri="{FF2B5EF4-FFF2-40B4-BE49-F238E27FC236}">
                <a16:creationId xmlns:a16="http://schemas.microsoft.com/office/drawing/2014/main" id="{5DC3F989-736F-1FF7-F70C-493417702FAB}"/>
              </a:ext>
            </a:extLst>
          </p:cNvPr>
          <p:cNvSpPr/>
          <p:nvPr/>
        </p:nvSpPr>
        <p:spPr>
          <a:xfrm>
            <a:off x="1622106" y="3596506"/>
            <a:ext cx="4408391" cy="120496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solidFill>
              <a:schemeClr val="tx2"/>
            </a:solidFill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80000" rIns="180000" bIns="144000" anchor="ctr"/>
          <a:lstStyle/>
          <a:p>
            <a:pPr>
              <a:spcBef>
                <a:spcPts val="1200"/>
              </a:spcBef>
              <a:defRPr>
                <a:solidFill>
                  <a:srgbClr val="FFFFFF"/>
                </a:solidFill>
              </a:defRPr>
            </a:pPr>
            <a:r>
              <a:rPr lang="pt-BR"/>
              <a:t>*(FEITO)*</a:t>
            </a:r>
            <a:endParaRPr lang="pt-BR" sz="800" dirty="0">
              <a:solidFill>
                <a:schemeClr val="tx2"/>
              </a:solidFill>
              <a:latin typeface="Gilroy-Bold" panose="00000800000000000000" pitchFamily="2" charset="0"/>
            </a:endParaRPr>
          </a:p>
        </p:txBody>
      </p:sp>
      <p:sp>
        <p:nvSpPr>
          <p:cNvPr id="48" name="Rectangle: Rounded Corners 24">
            <a:extLst>
              <a:ext uri="{FF2B5EF4-FFF2-40B4-BE49-F238E27FC236}">
                <a16:creationId xmlns:a16="http://schemas.microsoft.com/office/drawing/2014/main" id="{1C0A7CAB-B440-F325-8310-13617C659C1F}"/>
              </a:ext>
            </a:extLst>
          </p:cNvPr>
          <p:cNvSpPr/>
          <p:nvPr/>
        </p:nvSpPr>
        <p:spPr>
          <a:xfrm>
            <a:off x="1661236" y="2313172"/>
            <a:ext cx="2276042" cy="630290"/>
          </a:xfrm>
          <a:prstGeom prst="roundRect">
            <a:avLst>
              <a:gd name="adj" fmla="val 0"/>
            </a:avLst>
          </a:prstGeom>
          <a:noFill/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0" tIns="288000" rIns="0" bIns="14400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pt-BR" sz="5400" dirty="0">
                <a:solidFill>
                  <a:schemeClr val="tx2"/>
                </a:solidFill>
                <a:latin typeface="+mj-lt"/>
              </a:rPr>
              <a:t>731,6</a:t>
            </a:r>
            <a:endParaRPr lang="pt-BR" sz="2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0" name="Retângulo: Cantos Arredondados 5">
            <a:extLst>
              <a:ext uri="{FF2B5EF4-FFF2-40B4-BE49-F238E27FC236}">
                <a16:creationId xmlns:a16="http://schemas.microsoft.com/office/drawing/2014/main" id="{319B487B-EAFD-A461-C2EA-5A7E09560EC2}"/>
              </a:ext>
            </a:extLst>
          </p:cNvPr>
          <p:cNvSpPr/>
          <p:nvPr/>
        </p:nvSpPr>
        <p:spPr>
          <a:xfrm>
            <a:off x="1662994" y="2150047"/>
            <a:ext cx="2329372" cy="27047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200" dirty="0">
                <a:solidFill>
                  <a:srgbClr val="00822D"/>
                </a:solidFill>
                <a:latin typeface="Gilroy-Bold" panose="00000800000000000000" pitchFamily="2" charset="0"/>
              </a:rPr>
              <a:t>INVESTIMENTO</a:t>
            </a:r>
          </a:p>
        </p:txBody>
      </p:sp>
      <p:sp>
        <p:nvSpPr>
          <p:cNvPr id="51" name="TextBox 7">
            <a:extLst>
              <a:ext uri="{FF2B5EF4-FFF2-40B4-BE49-F238E27FC236}">
                <a16:creationId xmlns:a16="http://schemas.microsoft.com/office/drawing/2014/main" id="{02A74064-C7C7-E038-6A02-01ED7C43624D}"/>
              </a:ext>
            </a:extLst>
          </p:cNvPr>
          <p:cNvSpPr txBox="1"/>
          <p:nvPr/>
        </p:nvSpPr>
        <p:spPr>
          <a:xfrm>
            <a:off x="1777057" y="1751781"/>
            <a:ext cx="4257282" cy="261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8583" rIns="18583">
            <a:spAutoFit/>
          </a:bodyPr>
          <a:lstStyle>
            <a:lvl1pPr>
              <a:defRPr sz="2400" b="1" spc="300"/>
            </a:lvl1pPr>
          </a:lstStyle>
          <a:p>
            <a:r>
              <a:rPr lang="pt-BR" sz="1100" b="0" spc="0" dirty="0">
                <a:solidFill>
                  <a:srgbClr val="25303A"/>
                </a:solidFill>
              </a:rPr>
              <a:t>Programa de Investimentos Privados em Aeroportos Regionais</a:t>
            </a:r>
          </a:p>
        </p:txBody>
      </p:sp>
      <p:sp>
        <p:nvSpPr>
          <p:cNvPr id="10" name="TextBox 22">
            <a:extLst>
              <a:ext uri="{FF2B5EF4-FFF2-40B4-BE49-F238E27FC236}">
                <a16:creationId xmlns:a16="http://schemas.microsoft.com/office/drawing/2014/main" id="{45173FE7-378D-21CE-E781-76A0A1B6C4E3}"/>
              </a:ext>
            </a:extLst>
          </p:cNvPr>
          <p:cNvSpPr txBox="1"/>
          <p:nvPr/>
        </p:nvSpPr>
        <p:spPr>
          <a:xfrm>
            <a:off x="1777058" y="1416945"/>
            <a:ext cx="3118941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8583" rIns="18583">
            <a:spAutoFit/>
          </a:bodyPr>
          <a:lstStyle>
            <a:lvl1pPr algn="ctr">
              <a:defRPr sz="8000" b="1"/>
            </a:lvl1pPr>
          </a:lstStyle>
          <a:p>
            <a:pPr algn="l">
              <a:lnSpc>
                <a:spcPts val="1600"/>
              </a:lnSpc>
            </a:pPr>
            <a:r>
              <a:rPr lang="pt-BR" sz="1600" b="0" dirty="0">
                <a:solidFill>
                  <a:schemeClr val="bg1"/>
                </a:solidFill>
                <a:latin typeface="+mj-lt"/>
              </a:rPr>
              <a:t>AmpliAR</a:t>
            </a:r>
            <a:endParaRPr sz="1600" b="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Rectangle 21">
            <a:extLst>
              <a:ext uri="{FF2B5EF4-FFF2-40B4-BE49-F238E27FC236}">
                <a16:creationId xmlns:a16="http://schemas.microsoft.com/office/drawing/2014/main" id="{81B9BC0E-D69F-527C-2D50-5701CD516972}"/>
              </a:ext>
            </a:extLst>
          </p:cNvPr>
          <p:cNvSpPr/>
          <p:nvPr/>
        </p:nvSpPr>
        <p:spPr>
          <a:xfrm>
            <a:off x="5509848" y="0"/>
            <a:ext cx="1172305" cy="1053188"/>
          </a:xfrm>
          <a:prstGeom prst="rect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2"/>
          </a:p>
        </p:txBody>
      </p:sp>
      <p:sp>
        <p:nvSpPr>
          <p:cNvPr id="13" name="TextBox 22">
            <a:extLst>
              <a:ext uri="{FF2B5EF4-FFF2-40B4-BE49-F238E27FC236}">
                <a16:creationId xmlns:a16="http://schemas.microsoft.com/office/drawing/2014/main" id="{4D3BE47D-6F15-EC4F-AA6C-2BE589C9BC1A}"/>
              </a:ext>
            </a:extLst>
          </p:cNvPr>
          <p:cNvSpPr txBox="1"/>
          <p:nvPr/>
        </p:nvSpPr>
        <p:spPr>
          <a:xfrm>
            <a:off x="3489868" y="491285"/>
            <a:ext cx="5212265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8583" rIns="18583">
            <a:spAutoFit/>
          </a:bodyPr>
          <a:lstStyle>
            <a:lvl1pPr algn="ctr">
              <a:defRPr sz="8000" b="1"/>
            </a:lvl1pPr>
          </a:lstStyle>
          <a:p>
            <a:r>
              <a:rPr lang="pt-BR" sz="3600" b="0" dirty="0">
                <a:solidFill>
                  <a:schemeClr val="bg1"/>
                </a:solidFill>
                <a:latin typeface="+mj-lt"/>
              </a:rPr>
              <a:t>Programas</a:t>
            </a:r>
            <a:endParaRPr sz="3600" b="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B788D269-5DA2-4E8F-2DDA-9CCCB0A8A4D7}"/>
              </a:ext>
            </a:extLst>
          </p:cNvPr>
          <p:cNvSpPr txBox="1"/>
          <p:nvPr/>
        </p:nvSpPr>
        <p:spPr>
          <a:xfrm>
            <a:off x="2652365" y="3015629"/>
            <a:ext cx="1191351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  <a:latin typeface="+mj-lt"/>
              </a:rPr>
              <a:t>milhões</a:t>
            </a:r>
            <a:endParaRPr lang="pt-BR" sz="1800" dirty="0"/>
          </a:p>
        </p:txBody>
      </p:sp>
      <p:sp>
        <p:nvSpPr>
          <p:cNvPr id="448" name="TextBox 22">
            <a:extLst>
              <a:ext uri="{FF2B5EF4-FFF2-40B4-BE49-F238E27FC236}">
                <a16:creationId xmlns:a16="http://schemas.microsoft.com/office/drawing/2014/main" id="{A0FB8078-5966-DBBF-7DFD-A41631FE00AC}"/>
              </a:ext>
            </a:extLst>
          </p:cNvPr>
          <p:cNvSpPr txBox="1"/>
          <p:nvPr/>
        </p:nvSpPr>
        <p:spPr>
          <a:xfrm>
            <a:off x="1766554" y="3740842"/>
            <a:ext cx="4205561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8583" rIns="18583">
            <a:spAutoFit/>
          </a:bodyPr>
          <a:lstStyle>
            <a:lvl1pPr algn="ctr">
              <a:defRPr sz="8000" b="1"/>
            </a:lvl1pPr>
          </a:lstStyle>
          <a:p>
            <a:pPr algn="l">
              <a:lnSpc>
                <a:spcPts val="1600"/>
              </a:lnSpc>
            </a:pPr>
            <a:r>
              <a:rPr lang="pt-BR" sz="1600" b="0" dirty="0">
                <a:solidFill>
                  <a:schemeClr val="bg1"/>
                </a:solidFill>
                <a:latin typeface="+mj-lt"/>
              </a:rPr>
              <a:t>Salas multissensoriais - TEA</a:t>
            </a:r>
          </a:p>
        </p:txBody>
      </p:sp>
      <p:sp>
        <p:nvSpPr>
          <p:cNvPr id="462" name="TextBox 7">
            <a:extLst>
              <a:ext uri="{FF2B5EF4-FFF2-40B4-BE49-F238E27FC236}">
                <a16:creationId xmlns:a16="http://schemas.microsoft.com/office/drawing/2014/main" id="{F379FC2A-AAA4-4D72-C125-21B3D7DFE2AE}"/>
              </a:ext>
            </a:extLst>
          </p:cNvPr>
          <p:cNvSpPr txBox="1"/>
          <p:nvPr/>
        </p:nvSpPr>
        <p:spPr>
          <a:xfrm>
            <a:off x="1890686" y="3945604"/>
            <a:ext cx="1600799" cy="1107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8583" rIns="18583">
            <a:spAutoFit/>
          </a:bodyPr>
          <a:lstStyle>
            <a:lvl1pPr>
              <a:defRPr sz="2400" b="1" spc="300"/>
            </a:lvl1pPr>
          </a:lstStyle>
          <a:p>
            <a:r>
              <a:rPr lang="pt-BR" sz="4800" b="0" spc="0" dirty="0">
                <a:solidFill>
                  <a:srgbClr val="FFC000"/>
                </a:solidFill>
                <a:latin typeface="+mj-lt"/>
              </a:rPr>
              <a:t>20</a:t>
            </a:r>
            <a:r>
              <a:rPr lang="pt-BR" sz="3600" b="0" spc="0" dirty="0">
                <a:solidFill>
                  <a:srgbClr val="FFC000"/>
                </a:solidFill>
                <a:latin typeface="+mj-lt"/>
              </a:rPr>
              <a:t> </a:t>
            </a:r>
            <a:r>
              <a:rPr lang="pt-BR" sz="2000" b="0" spc="0" dirty="0">
                <a:solidFill>
                  <a:srgbClr val="00822D"/>
                </a:solidFill>
                <a:latin typeface="+mj-lt"/>
              </a:rPr>
              <a:t>salas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pt-BR" sz="1800" b="0" spc="0" dirty="0">
              <a:solidFill>
                <a:srgbClr val="25303A"/>
              </a:solidFill>
            </a:endParaRPr>
          </a:p>
        </p:txBody>
      </p: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88206D73-DB56-4188-9458-8F7719E6CEDA}"/>
              </a:ext>
            </a:extLst>
          </p:cNvPr>
          <p:cNvGrpSpPr/>
          <p:nvPr/>
        </p:nvGrpSpPr>
        <p:grpSpPr>
          <a:xfrm>
            <a:off x="6250956" y="2961500"/>
            <a:ext cx="4382752" cy="3165808"/>
            <a:chOff x="10874326" y="1299832"/>
            <a:chExt cx="4382752" cy="3165808"/>
          </a:xfrm>
        </p:grpSpPr>
        <p:sp>
          <p:nvSpPr>
            <p:cNvPr id="16" name="Rectangle: Rounded Corners 24">
              <a:extLst>
                <a:ext uri="{FF2B5EF4-FFF2-40B4-BE49-F238E27FC236}">
                  <a16:creationId xmlns:a16="http://schemas.microsoft.com/office/drawing/2014/main" id="{C606C257-61FE-31EB-26F1-B63C11F49BA2}"/>
                </a:ext>
              </a:extLst>
            </p:cNvPr>
            <p:cNvSpPr/>
            <p:nvPr/>
          </p:nvSpPr>
          <p:spPr>
            <a:xfrm>
              <a:off x="10874326" y="1299832"/>
              <a:ext cx="4382752" cy="3165808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 w="12700">
              <a:solidFill>
                <a:schemeClr val="tx2"/>
              </a:solidFill>
              <a:miter lim="400000"/>
            </a:ln>
            <a:effectLst>
              <a:outerShdw blurRad="850900" dist="38100" dir="2700000" rotWithShape="0">
                <a:srgbClr val="000000">
                  <a:alpha val="13000"/>
                </a:srgbClr>
              </a:outerShdw>
            </a:effectLst>
          </p:spPr>
          <p:txBody>
            <a:bodyPr lIns="180000" rIns="180000" bIns="144000" anchor="ctr"/>
            <a:lstStyle/>
            <a:p>
              <a:pPr>
                <a:spcBef>
                  <a:spcPts val="1200"/>
                </a:spcBef>
                <a:defRPr>
                  <a:solidFill>
                    <a:srgbClr val="FFFFFF"/>
                  </a:solidFill>
                </a:defRPr>
              </a:pPr>
              <a:endParaRPr lang="pt-BR" sz="800" dirty="0">
                <a:solidFill>
                  <a:schemeClr val="tx2"/>
                </a:solidFill>
                <a:latin typeface="Gilroy-Bold" panose="00000800000000000000" pitchFamily="2" charset="0"/>
              </a:endParaRPr>
            </a:p>
          </p:txBody>
        </p:sp>
        <p:sp>
          <p:nvSpPr>
            <p:cNvPr id="27" name="TextBox 7">
              <a:extLst>
                <a:ext uri="{FF2B5EF4-FFF2-40B4-BE49-F238E27FC236}">
                  <a16:creationId xmlns:a16="http://schemas.microsoft.com/office/drawing/2014/main" id="{37684123-7448-DAC3-A13A-CDCA39706FC2}"/>
                </a:ext>
              </a:extLst>
            </p:cNvPr>
            <p:cNvSpPr txBox="1"/>
            <p:nvPr/>
          </p:nvSpPr>
          <p:spPr>
            <a:xfrm>
              <a:off x="11074514" y="1742175"/>
              <a:ext cx="4182564" cy="60016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>
              <a:spAutoFit/>
            </a:bodyPr>
            <a:lstStyle>
              <a:lvl1pPr>
                <a:defRPr sz="2400" b="1" spc="300"/>
              </a:lvl1pPr>
            </a:lstStyle>
            <a:p>
              <a:r>
                <a:rPr lang="pt-BR" sz="1100" b="0" spc="0" dirty="0">
                  <a:solidFill>
                    <a:srgbClr val="25303A"/>
                  </a:solidFill>
                </a:rPr>
                <a:t>Programa transforma aeroportos concedidos à iniciativa privada em polos de negócios, ampliando receitas e dinamizando a economia.</a:t>
              </a:r>
            </a:p>
          </p:txBody>
        </p:sp>
        <p:sp>
          <p:nvSpPr>
            <p:cNvPr id="28" name="TextBox 22">
              <a:extLst>
                <a:ext uri="{FF2B5EF4-FFF2-40B4-BE49-F238E27FC236}">
                  <a16:creationId xmlns:a16="http://schemas.microsoft.com/office/drawing/2014/main" id="{D7631E39-5D9F-1632-6021-0E7DD324F460}"/>
                </a:ext>
              </a:extLst>
            </p:cNvPr>
            <p:cNvSpPr txBox="1"/>
            <p:nvPr/>
          </p:nvSpPr>
          <p:spPr>
            <a:xfrm>
              <a:off x="11074515" y="1415881"/>
              <a:ext cx="3118941" cy="29751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>
              <a:spAutoFit/>
            </a:bodyPr>
            <a:lstStyle>
              <a:lvl1pPr algn="ctr">
                <a:defRPr sz="8000" b="1"/>
              </a:lvl1pPr>
            </a:lstStyle>
            <a:p>
              <a:pPr algn="l">
                <a:lnSpc>
                  <a:spcPts val="1600"/>
                </a:lnSpc>
              </a:pPr>
              <a:r>
                <a:rPr lang="pt-BR" sz="1600" b="0" dirty="0">
                  <a:solidFill>
                    <a:schemeClr val="bg1"/>
                  </a:solidFill>
                  <a:latin typeface="Gilroy-Bold" panose="00000800000000000000" pitchFamily="2" charset="0"/>
                </a:rPr>
                <a:t>Investe+ Aeroportos</a:t>
              </a:r>
              <a:endParaRPr sz="1600" b="0" dirty="0">
                <a:solidFill>
                  <a:schemeClr val="bg1"/>
                </a:solidFill>
                <a:latin typeface="Gilroy-Bold" panose="00000800000000000000" pitchFamily="2" charset="0"/>
              </a:endParaRPr>
            </a:p>
          </p:txBody>
        </p:sp>
        <p:graphicFrame>
          <p:nvGraphicFramePr>
            <p:cNvPr id="463" name="Gráfico de Colunas em Camadas 2D">
              <a:extLst>
                <a:ext uri="{FF2B5EF4-FFF2-40B4-BE49-F238E27FC236}">
                  <a16:creationId xmlns:a16="http://schemas.microsoft.com/office/drawing/2014/main" id="{46767C2E-D0A6-4C2E-8B1D-2FED713B57ED}"/>
                </a:ext>
              </a:extLst>
            </p:cNvPr>
            <p:cNvGraphicFramePr/>
            <p:nvPr/>
          </p:nvGraphicFramePr>
          <p:xfrm>
            <a:off x="11189273" y="2657918"/>
            <a:ext cx="3649487" cy="127307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64" name="CaixaDeTexto 463">
              <a:extLst>
                <a:ext uri="{FF2B5EF4-FFF2-40B4-BE49-F238E27FC236}">
                  <a16:creationId xmlns:a16="http://schemas.microsoft.com/office/drawing/2014/main" id="{1047480B-E290-ED2F-A6B0-1AB66D9791B5}"/>
                </a:ext>
              </a:extLst>
            </p:cNvPr>
            <p:cNvSpPr txBox="1"/>
            <p:nvPr/>
          </p:nvSpPr>
          <p:spPr>
            <a:xfrm>
              <a:off x="11074517" y="2361744"/>
              <a:ext cx="3038341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defTabSz="457200"/>
              <a:r>
                <a:rPr lang="pt-BR" sz="1200" dirty="0">
                  <a:solidFill>
                    <a:schemeClr val="tx1"/>
                  </a:solidFill>
                </a:rPr>
                <a:t>Investimentos aprovados (em Bilhões)</a:t>
              </a:r>
            </a:p>
          </p:txBody>
        </p:sp>
        <p:sp>
          <p:nvSpPr>
            <p:cNvPr id="465" name="CaixaDeTexto 464">
              <a:extLst>
                <a:ext uri="{FF2B5EF4-FFF2-40B4-BE49-F238E27FC236}">
                  <a16:creationId xmlns:a16="http://schemas.microsoft.com/office/drawing/2014/main" id="{A8E2CCD4-CB72-576B-18BB-3CFC2B98D42D}"/>
                </a:ext>
              </a:extLst>
            </p:cNvPr>
            <p:cNvSpPr txBox="1"/>
            <p:nvPr/>
          </p:nvSpPr>
          <p:spPr>
            <a:xfrm>
              <a:off x="11422650" y="4013822"/>
              <a:ext cx="3309921" cy="285444"/>
            </a:xfrm>
            <a:prstGeom prst="rect">
              <a:avLst/>
            </a:prstGeom>
            <a:solidFill>
              <a:srgbClr val="FFC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8583" tIns="18583" rIns="18583" bIns="18583" numCol="1" spcCol="38100" rtlCol="0" anchor="ctr">
              <a:noAutofit/>
            </a:bodyPr>
            <a:lstStyle/>
            <a:p>
              <a:pPr algn="ctr" defTabSz="185873"/>
              <a:r>
                <a:rPr lang="pt-BR" sz="1400" dirty="0">
                  <a:solidFill>
                    <a:srgbClr val="00822D"/>
                  </a:solidFill>
                  <a:latin typeface="+mj-lt"/>
                </a:rPr>
                <a:t>▲ 62,4% </a:t>
              </a:r>
              <a:r>
                <a:rPr lang="pt-BR" sz="1200" dirty="0">
                  <a:solidFill>
                    <a:srgbClr val="25303A"/>
                  </a:solidFill>
                  <a:latin typeface="+mj-lt"/>
                </a:rPr>
                <a:t>DE CRESCIMENTO</a:t>
              </a:r>
            </a:p>
          </p:txBody>
        </p:sp>
      </p:grpSp>
      <p:sp>
        <p:nvSpPr>
          <p:cNvPr id="2" name="Rectangle: Rounded Corners 24">
            <a:extLst>
              <a:ext uri="{FF2B5EF4-FFF2-40B4-BE49-F238E27FC236}">
                <a16:creationId xmlns:a16="http://schemas.microsoft.com/office/drawing/2014/main" id="{B21AE71D-87AF-7107-0EC2-F96455E89910}"/>
              </a:ext>
            </a:extLst>
          </p:cNvPr>
          <p:cNvSpPr/>
          <p:nvPr/>
        </p:nvSpPr>
        <p:spPr>
          <a:xfrm>
            <a:off x="1622104" y="4922348"/>
            <a:ext cx="4408392" cy="120496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solidFill>
              <a:schemeClr val="tx2"/>
            </a:solidFill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80000" rIns="180000" bIns="144000" anchor="ctr"/>
          <a:lstStyle/>
          <a:p>
            <a:pPr>
              <a:spcBef>
                <a:spcPts val="1200"/>
              </a:spcBef>
              <a:defRPr>
                <a:solidFill>
                  <a:srgbClr val="FFFFFF"/>
                </a:solidFill>
              </a:defRPr>
            </a:pPr>
            <a:r>
              <a:rPr lang="pt-BR"/>
              <a:t>*(FEITO)*</a:t>
            </a:r>
            <a:endParaRPr lang="pt-BR" sz="800" dirty="0">
              <a:solidFill>
                <a:schemeClr val="tx2"/>
              </a:solidFill>
              <a:latin typeface="Gilroy-Bold" panose="00000800000000000000" pitchFamily="2" charset="0"/>
            </a:endParaRPr>
          </a:p>
        </p:txBody>
      </p:sp>
      <p:sp>
        <p:nvSpPr>
          <p:cNvPr id="4" name="TextBox 22">
            <a:extLst>
              <a:ext uri="{FF2B5EF4-FFF2-40B4-BE49-F238E27FC236}">
                <a16:creationId xmlns:a16="http://schemas.microsoft.com/office/drawing/2014/main" id="{0702C73A-B3B0-409D-4F29-8FA4C42EB490}"/>
              </a:ext>
            </a:extLst>
          </p:cNvPr>
          <p:cNvSpPr txBox="1"/>
          <p:nvPr/>
        </p:nvSpPr>
        <p:spPr>
          <a:xfrm>
            <a:off x="1766553" y="5028807"/>
            <a:ext cx="4142406" cy="502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8583" rIns="18583">
            <a:spAutoFit/>
          </a:bodyPr>
          <a:lstStyle>
            <a:lvl1pPr algn="ctr">
              <a:defRPr sz="8000" b="1"/>
            </a:lvl1pPr>
          </a:lstStyle>
          <a:p>
            <a:pPr algn="l">
              <a:lnSpc>
                <a:spcPts val="1600"/>
              </a:lnSpc>
            </a:pPr>
            <a:r>
              <a:rPr lang="pt-BR" sz="1600" b="0" dirty="0">
                <a:solidFill>
                  <a:schemeClr val="bg1"/>
                </a:solidFill>
                <a:latin typeface="+mj-lt"/>
              </a:rPr>
              <a:t>Consensualismo</a:t>
            </a:r>
          </a:p>
          <a:p>
            <a:pPr algn="l">
              <a:lnSpc>
                <a:spcPts val="1600"/>
              </a:lnSpc>
            </a:pPr>
            <a:r>
              <a:rPr lang="pt-BR" sz="1600" b="0" dirty="0">
                <a:solidFill>
                  <a:schemeClr val="bg1"/>
                </a:solidFill>
                <a:latin typeface="+mj-lt"/>
              </a:rPr>
              <a:t>concessões aeroportuárias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34D024AD-FCD3-5F6B-4B63-51176838F730}"/>
              </a:ext>
            </a:extLst>
          </p:cNvPr>
          <p:cNvSpPr txBox="1"/>
          <p:nvPr/>
        </p:nvSpPr>
        <p:spPr>
          <a:xfrm>
            <a:off x="1766553" y="5617734"/>
            <a:ext cx="4182564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8583" rIns="18583">
            <a:spAutoFit/>
          </a:bodyPr>
          <a:lstStyle>
            <a:lvl1pPr>
              <a:defRPr sz="2400" b="1" spc="300"/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100" b="0" spc="0" dirty="0">
                <a:solidFill>
                  <a:srgbClr val="25303A"/>
                </a:solidFill>
              </a:rPr>
              <a:t>2023/2024 - Guarulhos e Cuiabá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100" b="0" spc="0" dirty="0">
                <a:solidFill>
                  <a:srgbClr val="25303A"/>
                </a:solidFill>
              </a:rPr>
              <a:t>2025 - Galeão, Brasília e Viracopos</a:t>
            </a:r>
          </a:p>
        </p:txBody>
      </p:sp>
      <p:sp>
        <p:nvSpPr>
          <p:cNvPr id="8" name="Rectangle: Rounded Corners 24">
            <a:extLst>
              <a:ext uri="{FF2B5EF4-FFF2-40B4-BE49-F238E27FC236}">
                <a16:creationId xmlns:a16="http://schemas.microsoft.com/office/drawing/2014/main" id="{C6DDB169-DE4D-0391-B6F2-81B847FFC120}"/>
              </a:ext>
            </a:extLst>
          </p:cNvPr>
          <p:cNvSpPr/>
          <p:nvPr/>
        </p:nvSpPr>
        <p:spPr>
          <a:xfrm>
            <a:off x="6250956" y="1315899"/>
            <a:ext cx="4382753" cy="15494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solidFill>
              <a:schemeClr val="tx2"/>
            </a:solidFill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80000" rIns="180000" bIns="144000" anchor="ctr"/>
          <a:lstStyle/>
          <a:p>
            <a:pPr>
              <a:spcBef>
                <a:spcPts val="1200"/>
              </a:spcBef>
              <a:defRPr>
                <a:solidFill>
                  <a:srgbClr val="FFFFFF"/>
                </a:solidFill>
              </a:defRPr>
            </a:pPr>
            <a:r>
              <a:rPr lang="pt-BR"/>
              <a:t>*(FEITO)*</a:t>
            </a:r>
            <a:endParaRPr lang="pt-BR" sz="800" dirty="0">
              <a:solidFill>
                <a:schemeClr val="tx2"/>
              </a:solidFill>
              <a:latin typeface="Gilroy-Bold" panose="00000800000000000000" pitchFamily="2" charset="0"/>
            </a:endParaRPr>
          </a:p>
        </p:txBody>
      </p:sp>
      <p:sp>
        <p:nvSpPr>
          <p:cNvPr id="9" name="TextBox 90">
            <a:extLst>
              <a:ext uri="{FF2B5EF4-FFF2-40B4-BE49-F238E27FC236}">
                <a16:creationId xmlns:a16="http://schemas.microsoft.com/office/drawing/2014/main" id="{00DF1139-6E8A-2287-375A-A825F4191F4D}"/>
              </a:ext>
            </a:extLst>
          </p:cNvPr>
          <p:cNvSpPr txBox="1"/>
          <p:nvPr/>
        </p:nvSpPr>
        <p:spPr>
          <a:xfrm>
            <a:off x="6396716" y="1373454"/>
            <a:ext cx="3987858" cy="502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8583" rIns="18583">
            <a:spAutoFit/>
          </a:bodyPr>
          <a:lstStyle>
            <a:lvl1pPr algn="ctr">
              <a:defRPr sz="8000" b="1"/>
            </a:lvl1pPr>
          </a:lstStyle>
          <a:p>
            <a:pPr algn="l">
              <a:lnSpc>
                <a:spcPts val="1600"/>
              </a:lnSpc>
            </a:pPr>
            <a:r>
              <a:rPr lang="pt-BR" sz="1600" b="0" dirty="0">
                <a:solidFill>
                  <a:schemeClr val="bg1"/>
                </a:solidFill>
                <a:latin typeface="+mj-lt"/>
                <a:ea typeface="Founders Grotesk Bold" pitchFamily="34" charset="-122"/>
                <a:cs typeface="Founders Grotesk Bold" pitchFamily="34" charset="-120"/>
              </a:rPr>
              <a:t>FNAC - 1º Programa de financiamento para o setor aéreo</a:t>
            </a:r>
          </a:p>
        </p:txBody>
      </p:sp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EA891321-6284-8666-B920-8BD2A88D6027}"/>
              </a:ext>
            </a:extLst>
          </p:cNvPr>
          <p:cNvSpPr/>
          <p:nvPr/>
        </p:nvSpPr>
        <p:spPr>
          <a:xfrm>
            <a:off x="8839202" y="2013391"/>
            <a:ext cx="1625787" cy="645852"/>
          </a:xfrm>
          <a:prstGeom prst="roundRect">
            <a:avLst>
              <a:gd name="adj" fmla="val 0"/>
            </a:avLst>
          </a:prstGeom>
          <a:solidFill>
            <a:schemeClr val="tx2"/>
          </a:solidFill>
          <a:ln w="12700">
            <a:miter lim="400000"/>
          </a:ln>
          <a:effectLst/>
        </p:spPr>
        <p:txBody>
          <a:bodyPr lIns="0" tIns="72000" rIns="0" bIns="7200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pt-BR" sz="1200" dirty="0">
                <a:solidFill>
                  <a:srgbClr val="25303A"/>
                </a:solidFill>
                <a:latin typeface="Gilroy-Bold" panose="00000800000000000000" pitchFamily="2" charset="0"/>
              </a:rPr>
              <a:t>Contrato assinado com BNDES</a:t>
            </a:r>
          </a:p>
          <a:p>
            <a:pPr algn="ctr">
              <a:defRPr>
                <a:solidFill>
                  <a:srgbClr val="FFFFFF"/>
                </a:solidFill>
              </a:defRPr>
            </a:pPr>
            <a:r>
              <a:rPr lang="pt-BR" sz="1000" dirty="0">
                <a:solidFill>
                  <a:srgbClr val="25303A"/>
                </a:solidFill>
              </a:rPr>
              <a:t>29 de dezembro de 2025</a:t>
            </a: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5CA4F791-DFC1-15D2-D49A-74D9C8BD07CE}"/>
              </a:ext>
            </a:extLst>
          </p:cNvPr>
          <p:cNvGrpSpPr/>
          <p:nvPr/>
        </p:nvGrpSpPr>
        <p:grpSpPr>
          <a:xfrm>
            <a:off x="6281953" y="1753756"/>
            <a:ext cx="2810352" cy="1107996"/>
            <a:chOff x="1076583" y="820548"/>
            <a:chExt cx="2810352" cy="1107996"/>
          </a:xfrm>
        </p:grpSpPr>
        <p:sp>
          <p:nvSpPr>
            <p:cNvPr id="18" name="TextBox 82">
              <a:extLst>
                <a:ext uri="{FF2B5EF4-FFF2-40B4-BE49-F238E27FC236}">
                  <a16:creationId xmlns:a16="http://schemas.microsoft.com/office/drawing/2014/main" id="{8FC7F6EF-1BD5-CCEB-04F2-F6A1C8B89985}"/>
                </a:ext>
              </a:extLst>
            </p:cNvPr>
            <p:cNvSpPr txBox="1"/>
            <p:nvPr/>
          </p:nvSpPr>
          <p:spPr>
            <a:xfrm>
              <a:off x="2047826" y="1315507"/>
              <a:ext cx="1756751" cy="25391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>
              <a:spAutoFit/>
            </a:bodyPr>
            <a:lstStyle>
              <a:lvl1pPr algn="ctr">
                <a:defRPr sz="3600" b="1"/>
              </a:lvl1pPr>
            </a:lstStyle>
            <a:p>
              <a:pPr algn="l"/>
              <a:r>
                <a:rPr lang="pt-BR" sz="1050" b="0" dirty="0">
                  <a:solidFill>
                    <a:srgbClr val="25303A"/>
                  </a:solidFill>
                  <a:latin typeface="Gilroy-Bold" panose="00000800000000000000" pitchFamily="2" charset="0"/>
                </a:rPr>
                <a:t>Crédito aprovado</a:t>
              </a:r>
              <a:endParaRPr sz="1050" b="0" dirty="0">
                <a:solidFill>
                  <a:srgbClr val="25303A"/>
                </a:solidFill>
                <a:latin typeface="Gilroy-Bold" panose="00000800000000000000" pitchFamily="2" charset="0"/>
              </a:endParaRPr>
            </a:p>
          </p:txBody>
        </p:sp>
        <p:grpSp>
          <p:nvGrpSpPr>
            <p:cNvPr id="19" name="Agrupar 18">
              <a:extLst>
                <a:ext uri="{FF2B5EF4-FFF2-40B4-BE49-F238E27FC236}">
                  <a16:creationId xmlns:a16="http://schemas.microsoft.com/office/drawing/2014/main" id="{0288A0DA-4E40-2C15-286F-A818EA5B2746}"/>
                </a:ext>
              </a:extLst>
            </p:cNvPr>
            <p:cNvGrpSpPr/>
            <p:nvPr/>
          </p:nvGrpSpPr>
          <p:grpSpPr>
            <a:xfrm>
              <a:off x="1076583" y="820548"/>
              <a:ext cx="2810352" cy="1107996"/>
              <a:chOff x="1076583" y="992208"/>
              <a:chExt cx="2810352" cy="1107996"/>
            </a:xfrm>
          </p:grpSpPr>
          <p:sp>
            <p:nvSpPr>
              <p:cNvPr id="21" name="TextBox 82">
                <a:extLst>
                  <a:ext uri="{FF2B5EF4-FFF2-40B4-BE49-F238E27FC236}">
                    <a16:creationId xmlns:a16="http://schemas.microsoft.com/office/drawing/2014/main" id="{A147A802-3132-A9B1-01F2-DC6B363D3A18}"/>
                  </a:ext>
                </a:extLst>
              </p:cNvPr>
              <p:cNvSpPr txBox="1"/>
              <p:nvPr/>
            </p:nvSpPr>
            <p:spPr>
              <a:xfrm>
                <a:off x="1076583" y="992208"/>
                <a:ext cx="1241345" cy="110799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8583" rIns="18583">
                <a:spAutoFit/>
              </a:bodyPr>
              <a:lstStyle>
                <a:lvl1pPr algn="ctr">
                  <a:defRPr sz="3600" b="1"/>
                </a:lvl1pPr>
              </a:lstStyle>
              <a:p>
                <a:r>
                  <a:rPr lang="pt-BR" sz="6600" b="0" dirty="0">
                    <a:solidFill>
                      <a:srgbClr val="FFC000"/>
                    </a:solidFill>
                    <a:latin typeface="+mj-lt"/>
                  </a:rPr>
                  <a:t>4</a:t>
                </a:r>
                <a:endParaRPr sz="6600" b="0" dirty="0">
                  <a:solidFill>
                    <a:srgbClr val="FFC000"/>
                  </a:solidFill>
                  <a:latin typeface="+mj-lt"/>
                </a:endParaRPr>
              </a:p>
            </p:txBody>
          </p:sp>
          <p:sp>
            <p:nvSpPr>
              <p:cNvPr id="22" name="TextBox 82">
                <a:extLst>
                  <a:ext uri="{FF2B5EF4-FFF2-40B4-BE49-F238E27FC236}">
                    <a16:creationId xmlns:a16="http://schemas.microsoft.com/office/drawing/2014/main" id="{8E16822A-2452-68B7-F2A4-8942AE78ACEF}"/>
                  </a:ext>
                </a:extLst>
              </p:cNvPr>
              <p:cNvSpPr txBox="1"/>
              <p:nvPr/>
            </p:nvSpPr>
            <p:spPr>
              <a:xfrm>
                <a:off x="2047826" y="1202772"/>
                <a:ext cx="1839109" cy="400110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8583" rIns="18583">
                <a:spAutoFit/>
              </a:bodyPr>
              <a:lstStyle>
                <a:lvl1pPr algn="ctr">
                  <a:defRPr sz="3600" b="1"/>
                </a:lvl1pPr>
              </a:lstStyle>
              <a:p>
                <a:pPr algn="l"/>
                <a:r>
                  <a:rPr lang="pt-BR" sz="2000" b="0" dirty="0">
                    <a:solidFill>
                      <a:schemeClr val="tx1"/>
                    </a:solidFill>
                    <a:latin typeface="+mj-lt"/>
                  </a:rPr>
                  <a:t>bilhões</a:t>
                </a:r>
              </a:p>
            </p:txBody>
          </p:sp>
          <p:sp>
            <p:nvSpPr>
              <p:cNvPr id="23" name="TextBox 82">
                <a:extLst>
                  <a:ext uri="{FF2B5EF4-FFF2-40B4-BE49-F238E27FC236}">
                    <a16:creationId xmlns:a16="http://schemas.microsoft.com/office/drawing/2014/main" id="{22339BCE-1E5E-B546-2C43-57C8686D6B0B}"/>
                  </a:ext>
                </a:extLst>
              </p:cNvPr>
              <p:cNvSpPr txBox="1"/>
              <p:nvPr/>
            </p:nvSpPr>
            <p:spPr>
              <a:xfrm>
                <a:off x="1199841" y="1136897"/>
                <a:ext cx="394068" cy="36933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8583" rIns="18583">
                <a:spAutoFit/>
              </a:bodyPr>
              <a:lstStyle>
                <a:lvl1pPr algn="ctr">
                  <a:defRPr sz="3600" b="1"/>
                </a:lvl1pPr>
              </a:lstStyle>
              <a:p>
                <a:pPr algn="l"/>
                <a:r>
                  <a:rPr lang="pt-BR" sz="1800" b="0" dirty="0">
                    <a:solidFill>
                      <a:schemeClr val="tx2"/>
                    </a:solidFill>
                    <a:latin typeface="Gilroy-Bold" panose="00000800000000000000" pitchFamily="2" charset="0"/>
                  </a:rPr>
                  <a:t>R$</a:t>
                </a:r>
              </a:p>
            </p:txBody>
          </p:sp>
        </p:grpSp>
        <p:sp>
          <p:nvSpPr>
            <p:cNvPr id="20" name="TextBox 82">
              <a:extLst>
                <a:ext uri="{FF2B5EF4-FFF2-40B4-BE49-F238E27FC236}">
                  <a16:creationId xmlns:a16="http://schemas.microsoft.com/office/drawing/2014/main" id="{A2E79DBD-198E-BE6A-060C-273450AE3199}"/>
                </a:ext>
              </a:extLst>
            </p:cNvPr>
            <p:cNvSpPr txBox="1"/>
            <p:nvPr/>
          </p:nvSpPr>
          <p:spPr>
            <a:xfrm>
              <a:off x="2047826" y="1500453"/>
              <a:ext cx="1756751" cy="23083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>
              <a:spAutoFit/>
            </a:bodyPr>
            <a:lstStyle>
              <a:lvl1pPr algn="ctr">
                <a:defRPr sz="3600" b="1"/>
              </a:lvl1pPr>
            </a:lstStyle>
            <a:p>
              <a:pPr algn="l"/>
              <a:r>
                <a:rPr lang="pt-BR" sz="900" b="0" dirty="0">
                  <a:solidFill>
                    <a:srgbClr val="25303A"/>
                  </a:solidFill>
                </a:rPr>
                <a:t>PL 1.829/2019 - Lei 14.978/24</a:t>
              </a:r>
            </a:p>
          </p:txBody>
        </p:sp>
      </p:grp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4A25D963-26FA-CFCB-99CA-B741CEAB447B}"/>
              </a:ext>
            </a:extLst>
          </p:cNvPr>
          <p:cNvSpPr txBox="1"/>
          <p:nvPr/>
        </p:nvSpPr>
        <p:spPr>
          <a:xfrm>
            <a:off x="3465226" y="4188002"/>
            <a:ext cx="2156468" cy="4308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t-BR" sz="1100" dirty="0">
                <a:solidFill>
                  <a:srgbClr val="25303A"/>
                </a:solidFill>
              </a:rPr>
              <a:t>SE, PA, DF, MT, SP, SC, CE, GO, PE, AL, RN, RS, MA, PI, ES e RJ</a:t>
            </a:r>
          </a:p>
        </p:txBody>
      </p:sp>
      <p:sp>
        <p:nvSpPr>
          <p:cNvPr id="450" name="TextBox 82">
            <a:extLst>
              <a:ext uri="{FF2B5EF4-FFF2-40B4-BE49-F238E27FC236}">
                <a16:creationId xmlns:a16="http://schemas.microsoft.com/office/drawing/2014/main" id="{B8539F9D-2374-8251-C2C4-9392324CFDAC}"/>
              </a:ext>
            </a:extLst>
          </p:cNvPr>
          <p:cNvSpPr txBox="1"/>
          <p:nvPr/>
        </p:nvSpPr>
        <p:spPr>
          <a:xfrm>
            <a:off x="1719322" y="2520932"/>
            <a:ext cx="394068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8583" rIns="18583">
            <a:spAutoFit/>
          </a:bodyPr>
          <a:lstStyle>
            <a:lvl1pPr algn="ctr">
              <a:defRPr sz="3600" b="1"/>
            </a:lvl1pPr>
          </a:lstStyle>
          <a:p>
            <a:pPr algn="l"/>
            <a:r>
              <a:rPr lang="pt-BR" sz="1800" b="0" dirty="0">
                <a:solidFill>
                  <a:schemeClr val="tx2"/>
                </a:solidFill>
                <a:latin typeface="Gilroy-Bold" panose="00000800000000000000" pitchFamily="2" charset="0"/>
              </a:rPr>
              <a:t>R$</a:t>
            </a:r>
          </a:p>
        </p:txBody>
      </p:sp>
      <p:sp>
        <p:nvSpPr>
          <p:cNvPr id="40" name="Slide Number Placeholder 1">
            <a:extLst>
              <a:ext uri="{FF2B5EF4-FFF2-40B4-BE49-F238E27FC236}">
                <a16:creationId xmlns:a16="http://schemas.microsoft.com/office/drawing/2014/main" id="{0A571160-B4B3-4E32-8298-E7011B3BCF8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38266" y="6383722"/>
            <a:ext cx="164466" cy="24250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304CB076-9171-4102-A5C7-9295B094A543}"/>
              </a:ext>
            </a:extLst>
          </p:cNvPr>
          <p:cNvSpPr/>
          <p:nvPr/>
        </p:nvSpPr>
        <p:spPr>
          <a:xfrm>
            <a:off x="3837755" y="2166412"/>
            <a:ext cx="2071203" cy="1188840"/>
          </a:xfrm>
          <a:prstGeom prst="rect">
            <a:avLst/>
          </a:prstGeom>
          <a:solidFill>
            <a:schemeClr val="tx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80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1F60E31F-BA10-5C34-7F5F-5D9C63417575}"/>
              </a:ext>
            </a:extLst>
          </p:cNvPr>
          <p:cNvSpPr txBox="1"/>
          <p:nvPr/>
        </p:nvSpPr>
        <p:spPr>
          <a:xfrm>
            <a:off x="3943077" y="2406167"/>
            <a:ext cx="1953371" cy="7848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pt-BR" sz="1200" dirty="0">
                <a:solidFill>
                  <a:srgbClr val="00822D"/>
                </a:solidFill>
                <a:latin typeface="Gilroy-Bold" panose="00000800000000000000" pitchFamily="2" charset="0"/>
              </a:rPr>
              <a:t>13 AEROPORTOS</a:t>
            </a:r>
          </a:p>
          <a:p>
            <a:r>
              <a:rPr lang="pt-BR" sz="1100" dirty="0">
                <a:solidFill>
                  <a:srgbClr val="25303A"/>
                </a:solidFill>
                <a:latin typeface="Gilroy-Bold" panose="00000800000000000000" pitchFamily="2" charset="0"/>
              </a:rPr>
              <a:t>Amazônia Legal + Nordeste</a:t>
            </a:r>
          </a:p>
          <a:p>
            <a:r>
              <a:rPr lang="pt-BR" sz="1100" dirty="0">
                <a:solidFill>
                  <a:srgbClr val="25303A"/>
                </a:solidFill>
              </a:rPr>
              <a:t>BA, MA, MT, PE, PI, CE, RO </a:t>
            </a:r>
          </a:p>
          <a:p>
            <a:r>
              <a:rPr lang="pt-BR" sz="1100" dirty="0">
                <a:solidFill>
                  <a:srgbClr val="25303A"/>
                </a:solidFill>
              </a:rPr>
              <a:t>e TO</a:t>
            </a:r>
          </a:p>
        </p:txBody>
      </p:sp>
      <p:grpSp>
        <p:nvGrpSpPr>
          <p:cNvPr id="47" name="Agrupar 46">
            <a:extLst>
              <a:ext uri="{FF2B5EF4-FFF2-40B4-BE49-F238E27FC236}">
                <a16:creationId xmlns:a16="http://schemas.microsoft.com/office/drawing/2014/main" id="{EDA6ABC5-7EF8-4BF1-B93D-1D6D9B98E27D}"/>
              </a:ext>
            </a:extLst>
          </p:cNvPr>
          <p:cNvGrpSpPr/>
          <p:nvPr/>
        </p:nvGrpSpPr>
        <p:grpSpPr>
          <a:xfrm>
            <a:off x="371475" y="6368563"/>
            <a:ext cx="4750911" cy="215444"/>
            <a:chOff x="327561" y="6430768"/>
            <a:chExt cx="4750911" cy="215444"/>
          </a:xfrm>
        </p:grpSpPr>
        <p:sp>
          <p:nvSpPr>
            <p:cNvPr id="49" name="Footer Placeholder 2">
              <a:extLst>
                <a:ext uri="{FF2B5EF4-FFF2-40B4-BE49-F238E27FC236}">
                  <a16:creationId xmlns:a16="http://schemas.microsoft.com/office/drawing/2014/main" id="{F65CF61D-1331-4DE5-A1B8-5AB2638A6CF1}"/>
                </a:ext>
              </a:extLst>
            </p:cNvPr>
            <p:cNvSpPr txBox="1"/>
            <p:nvPr/>
          </p:nvSpPr>
          <p:spPr>
            <a:xfrm>
              <a:off x="936066" y="6430768"/>
              <a:ext cx="4142406" cy="21544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 anchor="ctr">
              <a:spAutoFit/>
            </a:bodyPr>
            <a:lstStyle>
              <a:lvl1pPr>
                <a:defRPr sz="1600" b="1" spc="300">
                  <a:solidFill>
                    <a:srgbClr val="44546A"/>
                  </a:solidFill>
                </a:defRPr>
              </a:lvl1pPr>
            </a:lstStyle>
            <a:p>
              <a:r>
                <a:rPr lang="pt-BR" sz="800" b="0" spc="200" dirty="0">
                  <a:solidFill>
                    <a:srgbClr val="25303A"/>
                  </a:solidFill>
                  <a:latin typeface="Gilroy-Bold" panose="00000800000000000000" pitchFamily="2" charset="0"/>
                </a:rPr>
                <a:t>SAC – SECRETARIA DE AVIAÇÃO CIVIL</a:t>
              </a:r>
              <a:endParaRPr sz="800" b="0" spc="200" dirty="0">
                <a:solidFill>
                  <a:srgbClr val="25303A"/>
                </a:solidFill>
                <a:latin typeface="Gilroy-Bold" panose="00000800000000000000" pitchFamily="2" charset="0"/>
              </a:endParaRPr>
            </a:p>
          </p:txBody>
        </p:sp>
        <p:pic>
          <p:nvPicPr>
            <p:cNvPr id="52" name="Gráfico 51">
              <a:extLst>
                <a:ext uri="{FF2B5EF4-FFF2-40B4-BE49-F238E27FC236}">
                  <a16:creationId xmlns:a16="http://schemas.microsoft.com/office/drawing/2014/main" id="{1951270E-5191-4C73-9B81-A19F168FEB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27561" y="6447806"/>
              <a:ext cx="537853" cy="181369"/>
            </a:xfrm>
            <a:prstGeom prst="rect">
              <a:avLst/>
            </a:prstGeom>
          </p:spPr>
        </p:pic>
      </p:grpSp>
      <p:grpSp>
        <p:nvGrpSpPr>
          <p:cNvPr id="33" name="Agrupar 32">
            <a:extLst>
              <a:ext uri="{FF2B5EF4-FFF2-40B4-BE49-F238E27FC236}">
                <a16:creationId xmlns:a16="http://schemas.microsoft.com/office/drawing/2014/main" id="{33657B14-9079-D1E4-27C2-49795D3CAE9C}"/>
              </a:ext>
            </a:extLst>
          </p:cNvPr>
          <p:cNvGrpSpPr/>
          <p:nvPr/>
        </p:nvGrpSpPr>
        <p:grpSpPr>
          <a:xfrm>
            <a:off x="4540929" y="4988535"/>
            <a:ext cx="1355519" cy="1138773"/>
            <a:chOff x="4557939" y="4928546"/>
            <a:chExt cx="1355519" cy="1138773"/>
          </a:xfrm>
        </p:grpSpPr>
        <p:sp>
          <p:nvSpPr>
            <p:cNvPr id="25" name="TextBox 7">
              <a:extLst>
                <a:ext uri="{FF2B5EF4-FFF2-40B4-BE49-F238E27FC236}">
                  <a16:creationId xmlns:a16="http://schemas.microsoft.com/office/drawing/2014/main" id="{47D4469D-A75E-5A4C-50FA-7428E6B42D3D}"/>
                </a:ext>
              </a:extLst>
            </p:cNvPr>
            <p:cNvSpPr txBox="1"/>
            <p:nvPr/>
          </p:nvSpPr>
          <p:spPr>
            <a:xfrm>
              <a:off x="4902336" y="4928546"/>
              <a:ext cx="1011122" cy="113877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>
              <a:spAutoFit/>
            </a:bodyPr>
            <a:lstStyle>
              <a:lvl1pPr>
                <a:defRPr sz="2400" b="1" spc="300"/>
              </a:lvl1pPr>
            </a:lstStyle>
            <a:p>
              <a:r>
                <a:rPr lang="pt-BR" sz="4800" b="0" spc="0" dirty="0">
                  <a:solidFill>
                    <a:srgbClr val="FFC000"/>
                  </a:solidFill>
                  <a:latin typeface="+mj-lt"/>
                </a:rPr>
                <a:t>4,4</a:t>
              </a:r>
              <a:r>
                <a:rPr lang="pt-BR" sz="3600" b="0" spc="0" dirty="0">
                  <a:solidFill>
                    <a:srgbClr val="FFC000"/>
                  </a:solidFill>
                  <a:latin typeface="+mj-lt"/>
                </a:rPr>
                <a:t> </a:t>
              </a:r>
              <a:r>
                <a:rPr lang="pt-BR" sz="2000" b="0" spc="0" dirty="0">
                  <a:solidFill>
                    <a:srgbClr val="00822D"/>
                  </a:solidFill>
                  <a:latin typeface="+mj-lt"/>
                </a:rPr>
                <a:t>bilhões</a:t>
              </a:r>
              <a:endParaRPr lang="pt-BR" sz="1800" b="0" spc="0" dirty="0">
                <a:solidFill>
                  <a:srgbClr val="25303A"/>
                </a:solidFill>
              </a:endParaRPr>
            </a:p>
          </p:txBody>
        </p:sp>
        <p:sp>
          <p:nvSpPr>
            <p:cNvPr id="32" name="TextBox 7">
              <a:extLst>
                <a:ext uri="{FF2B5EF4-FFF2-40B4-BE49-F238E27FC236}">
                  <a16:creationId xmlns:a16="http://schemas.microsoft.com/office/drawing/2014/main" id="{783BDCB8-44B3-64A2-2978-30E2D59289AA}"/>
                </a:ext>
              </a:extLst>
            </p:cNvPr>
            <p:cNvSpPr txBox="1"/>
            <p:nvPr/>
          </p:nvSpPr>
          <p:spPr>
            <a:xfrm>
              <a:off x="4557939" y="5051972"/>
              <a:ext cx="373848" cy="40011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>
              <a:spAutoFit/>
            </a:bodyPr>
            <a:lstStyle>
              <a:lvl1pPr>
                <a:defRPr sz="2400" b="1" spc="300"/>
              </a:lvl1pPr>
            </a:lstStyle>
            <a:p>
              <a:r>
                <a:rPr lang="pt-BR" sz="2000" b="0" spc="0" dirty="0">
                  <a:solidFill>
                    <a:srgbClr val="00822D"/>
                  </a:solidFill>
                  <a:latin typeface="Gilroy-Bold" panose="00000800000000000000" pitchFamily="2" charset="0"/>
                </a:rPr>
                <a:t>R$</a:t>
              </a:r>
              <a:endParaRPr lang="pt-BR" sz="1800" b="0" spc="0" dirty="0">
                <a:solidFill>
                  <a:srgbClr val="25303A"/>
                </a:solidFill>
              </a:endParaRPr>
            </a:p>
          </p:txBody>
        </p:sp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6C8F05EE-F6AD-4E14-26CC-E7BD4C03636E}"/>
              </a:ext>
            </a:extLst>
          </p:cNvPr>
          <p:cNvGrpSpPr/>
          <p:nvPr/>
        </p:nvGrpSpPr>
        <p:grpSpPr>
          <a:xfrm>
            <a:off x="10730166" y="213509"/>
            <a:ext cx="1461834" cy="382849"/>
            <a:chOff x="10551561" y="213509"/>
            <a:chExt cx="1461834" cy="382849"/>
          </a:xfrm>
        </p:grpSpPr>
        <p:sp>
          <p:nvSpPr>
            <p:cNvPr id="35" name="Retângulo 34">
              <a:extLst>
                <a:ext uri="{FF2B5EF4-FFF2-40B4-BE49-F238E27FC236}">
                  <a16:creationId xmlns:a16="http://schemas.microsoft.com/office/drawing/2014/main" id="{77CDF4B2-9C9E-EB6B-ECA0-EBA8CAE97E79}"/>
                </a:ext>
              </a:extLst>
            </p:cNvPr>
            <p:cNvSpPr/>
            <p:nvPr/>
          </p:nvSpPr>
          <p:spPr>
            <a:xfrm>
              <a:off x="10551561" y="213509"/>
              <a:ext cx="1461834" cy="382849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defTabSz="457200"/>
              <a:endParaRPr lang="pt-BR" sz="1800"/>
            </a:p>
          </p:txBody>
        </p:sp>
        <p:sp>
          <p:nvSpPr>
            <p:cNvPr id="36" name="Footer Placeholder 2">
              <a:extLst>
                <a:ext uri="{FF2B5EF4-FFF2-40B4-BE49-F238E27FC236}">
                  <a16:creationId xmlns:a16="http://schemas.microsoft.com/office/drawing/2014/main" id="{616ED136-1B2A-F76D-9DD0-67D7734D7720}"/>
                </a:ext>
              </a:extLst>
            </p:cNvPr>
            <p:cNvSpPr txBox="1"/>
            <p:nvPr/>
          </p:nvSpPr>
          <p:spPr>
            <a:xfrm>
              <a:off x="10732449" y="247164"/>
              <a:ext cx="1130333" cy="30777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8583" rIns="18583" anchor="ctr">
              <a:spAutoFit/>
            </a:bodyPr>
            <a:lstStyle>
              <a:lvl1pPr>
                <a:defRPr sz="1600" b="1" spc="300">
                  <a:solidFill>
                    <a:srgbClr val="44546A"/>
                  </a:solidFill>
                </a:defRPr>
              </a:lvl1pPr>
            </a:lstStyle>
            <a:p>
              <a:r>
                <a:rPr lang="pt-BR" sz="1400" b="0" spc="200" dirty="0">
                  <a:solidFill>
                    <a:srgbClr val="FFFFFF"/>
                  </a:solidFill>
                  <a:latin typeface="Gilroy-Bold" panose="00000800000000000000" pitchFamily="2" charset="0"/>
                </a:rPr>
                <a:t>AVIAÇÃO</a:t>
              </a:r>
              <a:endParaRPr sz="1400" b="0" spc="200" dirty="0">
                <a:solidFill>
                  <a:srgbClr val="FFFFFF"/>
                </a:solidFill>
                <a:latin typeface="Gilroy-Bold" panose="000008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436160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0CE05B-D00C-FAE2-32DF-C6A9182DE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65">
            <a:extLst>
              <a:ext uri="{FF2B5EF4-FFF2-40B4-BE49-F238E27FC236}">
                <a16:creationId xmlns:a16="http://schemas.microsoft.com/office/drawing/2014/main" id="{0A393AE0-34B7-B406-ED84-B74DD2436757}"/>
              </a:ext>
            </a:extLst>
          </p:cNvPr>
          <p:cNvSpPr/>
          <p:nvPr/>
        </p:nvSpPr>
        <p:spPr>
          <a:xfrm>
            <a:off x="-31638" y="0"/>
            <a:ext cx="936066" cy="160656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2" dirty="0"/>
          </a:p>
        </p:txBody>
      </p:sp>
      <p:sp>
        <p:nvSpPr>
          <p:cNvPr id="818" name="TextBox 90">
            <a:extLst>
              <a:ext uri="{FF2B5EF4-FFF2-40B4-BE49-F238E27FC236}">
                <a16:creationId xmlns:a16="http://schemas.microsoft.com/office/drawing/2014/main" id="{733C768E-BB0F-628E-71D6-81C1098249AF}"/>
              </a:ext>
            </a:extLst>
          </p:cNvPr>
          <p:cNvSpPr txBox="1"/>
          <p:nvPr/>
        </p:nvSpPr>
        <p:spPr>
          <a:xfrm>
            <a:off x="375226" y="357434"/>
            <a:ext cx="3174914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8583" rIns="18583">
            <a:spAutoFit/>
          </a:bodyPr>
          <a:lstStyle>
            <a:lvl1pPr algn="ctr">
              <a:defRPr sz="8000" b="1"/>
            </a:lvl1pPr>
          </a:lstStyle>
          <a:p>
            <a:pPr algn="l"/>
            <a:r>
              <a:rPr lang="pt-BR" sz="3600" b="0" dirty="0">
                <a:solidFill>
                  <a:schemeClr val="bg1"/>
                </a:solidFill>
                <a:latin typeface="+mj-lt"/>
              </a:rPr>
              <a:t>Agenda 2026</a:t>
            </a:r>
            <a:endParaRPr sz="3600" b="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1A1742FC-958B-F303-E381-877362D1F4C3}"/>
              </a:ext>
            </a:extLst>
          </p:cNvPr>
          <p:cNvSpPr/>
          <p:nvPr/>
        </p:nvSpPr>
        <p:spPr>
          <a:xfrm>
            <a:off x="6178935" y="807396"/>
            <a:ext cx="5346983" cy="531034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Ins="288000" rtlCol="0" anchor="ctr"/>
          <a:lstStyle/>
          <a:p>
            <a:r>
              <a:rPr lang="pt-BR" sz="1400" dirty="0">
                <a:solidFill>
                  <a:schemeClr val="tx2"/>
                </a:solidFill>
                <a:latin typeface="Gilroy-Bold" panose="00000800000000000000" pitchFamily="2" charset="0"/>
              </a:rPr>
              <a:t>Investimento público em aeroportos regionais</a:t>
            </a:r>
            <a:br>
              <a:rPr lang="pt-BR" sz="1400" dirty="0">
                <a:solidFill>
                  <a:schemeClr val="tx2"/>
                </a:solidFill>
                <a:latin typeface="Gilroy-Bold" panose="00000800000000000000" pitchFamily="2" charset="0"/>
              </a:rPr>
            </a:br>
            <a:r>
              <a:rPr lang="pt-BR" sz="1400" dirty="0">
                <a:solidFill>
                  <a:schemeClr val="tx2"/>
                </a:solidFill>
                <a:latin typeface="Gilroy-Bold" panose="00000800000000000000" pitchFamily="2" charset="0"/>
              </a:rPr>
              <a:t>(Nova Carteira de Investimentos)</a:t>
            </a:r>
          </a:p>
          <a:p>
            <a:r>
              <a:rPr lang="pt-BR" sz="900" dirty="0">
                <a:solidFill>
                  <a:schemeClr val="bg2"/>
                </a:solidFill>
              </a:rPr>
              <a:t>Requalificação de 31 aeroportos regionais estratégicos para desenvolvimento e integração regional (Barra do Corda/MA, Barra do Garça/MS, Ji-Paraná, Patos/PB, Barreiras/BA, Maringá/PR, Caxias do Sul/RS </a:t>
            </a:r>
            <a:r>
              <a:rPr lang="pt-BR" sz="900" dirty="0" err="1">
                <a:solidFill>
                  <a:schemeClr val="bg2"/>
                </a:solidFill>
              </a:rPr>
              <a:t>etc</a:t>
            </a:r>
            <a:r>
              <a:rPr lang="pt-BR" sz="900" dirty="0">
                <a:solidFill>
                  <a:schemeClr val="bg2"/>
                </a:solidFill>
              </a:rPr>
              <a:t>).</a:t>
            </a:r>
          </a:p>
          <a:p>
            <a:endParaRPr lang="pt-BR" sz="900" dirty="0">
              <a:solidFill>
                <a:schemeClr val="bg2"/>
              </a:solidFill>
              <a:latin typeface="Gilroy-Bold" panose="00000800000000000000" pitchFamily="2" charset="0"/>
            </a:endParaRPr>
          </a:p>
          <a:p>
            <a:r>
              <a:rPr lang="pt-BR" sz="1400" dirty="0">
                <a:solidFill>
                  <a:schemeClr val="tx2"/>
                </a:solidFill>
                <a:latin typeface="Gilroy-Bold" panose="00000800000000000000" pitchFamily="2" charset="0"/>
              </a:rPr>
              <a:t>Novo PAN</a:t>
            </a:r>
            <a:endParaRPr lang="pt-BR" sz="1400" b="1" dirty="0">
              <a:solidFill>
                <a:schemeClr val="bg2"/>
              </a:solidFill>
              <a:latin typeface="Gilroy-Bold" panose="00000800000000000000" pitchFamily="2" charset="0"/>
            </a:endParaRPr>
          </a:p>
          <a:p>
            <a:r>
              <a:rPr lang="pt-BR" sz="900" dirty="0">
                <a:solidFill>
                  <a:schemeClr val="bg2"/>
                </a:solidFill>
              </a:rPr>
              <a:t>Revisão do Plano Aeroviário Nacional, baseado em metologia reconhecida pelo TCU, que orienta a alocação de recursos públicos e privados em aeroportos</a:t>
            </a:r>
          </a:p>
          <a:p>
            <a:r>
              <a:rPr lang="pt-BR" sz="900" dirty="0">
                <a:solidFill>
                  <a:schemeClr val="bg2"/>
                </a:solidFill>
              </a:rPr>
              <a:t>Publicação no 2º Semestre de 2026.</a:t>
            </a:r>
          </a:p>
          <a:p>
            <a:endParaRPr lang="pt-BR" sz="900" dirty="0">
              <a:solidFill>
                <a:schemeClr val="bg2"/>
              </a:solidFill>
              <a:latin typeface="Gilroy-Bold" panose="00000800000000000000" pitchFamily="2" charset="0"/>
            </a:endParaRPr>
          </a:p>
          <a:p>
            <a:r>
              <a:rPr lang="pt-BR" sz="1400" dirty="0">
                <a:solidFill>
                  <a:schemeClr val="tx2"/>
                </a:solidFill>
                <a:latin typeface="Gilroy-Bold" panose="00000800000000000000" pitchFamily="2" charset="0"/>
              </a:rPr>
              <a:t>Renovação de frota de aeronaves</a:t>
            </a:r>
            <a:endParaRPr lang="pt-BR" sz="1400" b="1" dirty="0">
              <a:solidFill>
                <a:schemeClr val="bg2"/>
              </a:solidFill>
              <a:latin typeface="Gilroy-Bold" panose="00000800000000000000" pitchFamily="2" charset="0"/>
            </a:endParaRPr>
          </a:p>
          <a:p>
            <a:r>
              <a:rPr lang="pt-BR" sz="900" dirty="0">
                <a:solidFill>
                  <a:schemeClr val="bg2"/>
                </a:solidFill>
              </a:rPr>
              <a:t>Início das operações de novas aeronaves Embraer no mercado brasileiro </a:t>
            </a:r>
          </a:p>
          <a:p>
            <a:r>
              <a:rPr lang="pt-BR" sz="900" dirty="0">
                <a:solidFill>
                  <a:schemeClr val="bg2"/>
                </a:solidFill>
              </a:rPr>
              <a:t>24 aeronaves adquiridas pela LATAM.</a:t>
            </a:r>
          </a:p>
          <a:p>
            <a:r>
              <a:rPr lang="pt-BR" sz="900" dirty="0">
                <a:solidFill>
                  <a:schemeClr val="bg2"/>
                </a:solidFill>
              </a:rPr>
              <a:t>2º Semestre de 2026.</a:t>
            </a:r>
          </a:p>
          <a:p>
            <a:endParaRPr lang="pt-BR" sz="900" dirty="0">
              <a:solidFill>
                <a:schemeClr val="bg2"/>
              </a:solidFill>
              <a:latin typeface="Gilroy-Bold" panose="00000800000000000000" pitchFamily="2" charset="0"/>
            </a:endParaRPr>
          </a:p>
          <a:p>
            <a:r>
              <a:rPr lang="pt-BR" sz="1400" dirty="0">
                <a:solidFill>
                  <a:schemeClr val="tx2"/>
                </a:solidFill>
                <a:latin typeface="Gilroy-Bold" panose="00000800000000000000" pitchFamily="2" charset="0"/>
              </a:rPr>
              <a:t>Programa de formação de profissionais de aviação</a:t>
            </a:r>
          </a:p>
          <a:p>
            <a:r>
              <a:rPr lang="pt-BR" sz="900" dirty="0">
                <a:solidFill>
                  <a:schemeClr val="bg2"/>
                </a:solidFill>
              </a:rPr>
              <a:t>74 bolsas para formação de Mecânico de Manutenção Aeronáutica (R$ 475 mil). </a:t>
            </a:r>
          </a:p>
          <a:p>
            <a:r>
              <a:rPr lang="pt-BR" sz="900" dirty="0">
                <a:solidFill>
                  <a:schemeClr val="bg2"/>
                </a:solidFill>
              </a:rPr>
              <a:t>Parceria do MPOR com o SEST/SENAT.</a:t>
            </a:r>
          </a:p>
          <a:p>
            <a:r>
              <a:rPr lang="pt-BR" sz="900" dirty="0">
                <a:solidFill>
                  <a:schemeClr val="bg2"/>
                </a:solidFill>
              </a:rPr>
              <a:t>Início no 1º Semestre de 2026.</a:t>
            </a:r>
          </a:p>
          <a:p>
            <a:endParaRPr lang="pt-BR" sz="900" dirty="0">
              <a:solidFill>
                <a:schemeClr val="bg2"/>
              </a:solidFill>
              <a:latin typeface="Gilroy-Bold" panose="00000800000000000000" pitchFamily="2" charset="0"/>
            </a:endParaRPr>
          </a:p>
          <a:p>
            <a:r>
              <a:rPr lang="pt-BR" sz="1400" dirty="0">
                <a:solidFill>
                  <a:schemeClr val="tx2"/>
                </a:solidFill>
                <a:latin typeface="Gilroy-Bold" panose="00000800000000000000" pitchFamily="2" charset="0"/>
              </a:rPr>
              <a:t>Reforma tributária</a:t>
            </a:r>
          </a:p>
          <a:p>
            <a:r>
              <a:rPr lang="pt-BR" sz="900" dirty="0">
                <a:solidFill>
                  <a:schemeClr val="bg2"/>
                </a:solidFill>
              </a:rPr>
              <a:t>Regulamentação da diferenciação tributária para o transporte aéreo regional.</a:t>
            </a:r>
          </a:p>
          <a:p>
            <a:endParaRPr lang="pt-BR" sz="900" dirty="0">
              <a:solidFill>
                <a:schemeClr val="bg2"/>
              </a:solidFill>
              <a:latin typeface="Gilroy-Bold" panose="00000800000000000000" pitchFamily="2" charset="0"/>
            </a:endParaRPr>
          </a:p>
          <a:p>
            <a:r>
              <a:rPr lang="pt-BR" sz="1400" dirty="0">
                <a:solidFill>
                  <a:schemeClr val="tx2"/>
                </a:solidFill>
                <a:latin typeface="Gilroy-Bold" panose="00000800000000000000" pitchFamily="2" charset="0"/>
              </a:rPr>
              <a:t>Marco regulatório para autorização de aeroportos</a:t>
            </a:r>
          </a:p>
          <a:p>
            <a:r>
              <a:rPr lang="pt-BR" sz="900" dirty="0">
                <a:solidFill>
                  <a:schemeClr val="bg2"/>
                </a:solidFill>
              </a:rPr>
              <a:t>Fomentar a exploração aeroportuária pela iniciativa privada de forma aderente ao planejamento setorial para o setor.</a:t>
            </a:r>
          </a:p>
          <a:p>
            <a:r>
              <a:rPr lang="pt-BR" sz="900" dirty="0">
                <a:solidFill>
                  <a:schemeClr val="bg2"/>
                </a:solidFill>
              </a:rPr>
              <a:t>Publicação no 2º Semestre.</a:t>
            </a:r>
          </a:p>
          <a:p>
            <a:endParaRPr lang="pt-BR" sz="900" dirty="0">
              <a:solidFill>
                <a:schemeClr val="bg2"/>
              </a:solidFill>
              <a:latin typeface="Gilroy-Bold" panose="00000800000000000000" pitchFamily="2" charset="0"/>
            </a:endParaRPr>
          </a:p>
          <a:p>
            <a:r>
              <a:rPr lang="pt-BR" sz="1400" dirty="0">
                <a:solidFill>
                  <a:schemeClr val="tx2"/>
                </a:solidFill>
                <a:latin typeface="Gilroy-Bold" panose="00000800000000000000" pitchFamily="2" charset="0"/>
              </a:rPr>
              <a:t>Disponibilização de financiamento para o setor aéreo</a:t>
            </a:r>
          </a:p>
          <a:p>
            <a:r>
              <a:rPr lang="pt-BR" sz="900" dirty="0">
                <a:solidFill>
                  <a:schemeClr val="bg2"/>
                </a:solidFill>
              </a:rPr>
              <a:t>Recursos do Fundo Nacional de Aviação Civil – FNAC para compra de aeronaves, manutenção, inovação, sustentabilidade e maior competitividade.</a:t>
            </a:r>
          </a:p>
        </p:txBody>
      </p: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8ED11C55-AF72-4C2C-A79D-0594BF0ED9C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38266" y="6383722"/>
            <a:ext cx="164466" cy="24250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 dirty="0"/>
          </a:p>
        </p:txBody>
      </p: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B1AC01F7-15C9-433C-87E5-45218D8F1CBE}"/>
              </a:ext>
            </a:extLst>
          </p:cNvPr>
          <p:cNvGrpSpPr/>
          <p:nvPr/>
        </p:nvGrpSpPr>
        <p:grpSpPr>
          <a:xfrm>
            <a:off x="371475" y="6368563"/>
            <a:ext cx="4750911" cy="215444"/>
            <a:chOff x="327561" y="6430768"/>
            <a:chExt cx="4750911" cy="215444"/>
          </a:xfrm>
        </p:grpSpPr>
        <p:sp>
          <p:nvSpPr>
            <p:cNvPr id="22" name="Footer Placeholder 2">
              <a:extLst>
                <a:ext uri="{FF2B5EF4-FFF2-40B4-BE49-F238E27FC236}">
                  <a16:creationId xmlns:a16="http://schemas.microsoft.com/office/drawing/2014/main" id="{99DE364A-AB5F-4589-B942-1A7D2A7C1EA8}"/>
                </a:ext>
              </a:extLst>
            </p:cNvPr>
            <p:cNvSpPr txBox="1"/>
            <p:nvPr/>
          </p:nvSpPr>
          <p:spPr>
            <a:xfrm>
              <a:off x="936066" y="6430768"/>
              <a:ext cx="4142406" cy="21544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 anchor="ctr">
              <a:spAutoFit/>
            </a:bodyPr>
            <a:lstStyle>
              <a:lvl1pPr>
                <a:defRPr sz="1600" b="1" spc="300">
                  <a:solidFill>
                    <a:srgbClr val="44546A"/>
                  </a:solidFill>
                </a:defRPr>
              </a:lvl1pPr>
            </a:lstStyle>
            <a:p>
              <a:r>
                <a:rPr lang="pt-BR" sz="800" b="0" spc="200" dirty="0">
                  <a:solidFill>
                    <a:srgbClr val="25303A"/>
                  </a:solidFill>
                  <a:latin typeface="Gilroy-Bold" panose="00000800000000000000" pitchFamily="2" charset="0"/>
                </a:rPr>
                <a:t>SAC – SECRETARIA DE AVIAÇÃO CIVIL</a:t>
              </a:r>
              <a:endParaRPr sz="800" b="0" spc="200" dirty="0">
                <a:solidFill>
                  <a:srgbClr val="25303A"/>
                </a:solidFill>
                <a:latin typeface="Gilroy-Bold" panose="00000800000000000000" pitchFamily="2" charset="0"/>
              </a:endParaRPr>
            </a:p>
          </p:txBody>
        </p:sp>
        <p:pic>
          <p:nvPicPr>
            <p:cNvPr id="23" name="Gráfico 22">
              <a:extLst>
                <a:ext uri="{FF2B5EF4-FFF2-40B4-BE49-F238E27FC236}">
                  <a16:creationId xmlns:a16="http://schemas.microsoft.com/office/drawing/2014/main" id="{E910DC47-B708-45B4-8E34-1304F066FA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27561" y="6447806"/>
              <a:ext cx="537853" cy="181369"/>
            </a:xfrm>
            <a:prstGeom prst="rect">
              <a:avLst/>
            </a:prstGeom>
          </p:spPr>
        </p:pic>
      </p:grp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D947FBCB-EFCF-EA81-7D62-FD61E2483F43}"/>
              </a:ext>
            </a:extLst>
          </p:cNvPr>
          <p:cNvGrpSpPr/>
          <p:nvPr/>
        </p:nvGrpSpPr>
        <p:grpSpPr>
          <a:xfrm>
            <a:off x="679313" y="2081719"/>
            <a:ext cx="5359272" cy="4036017"/>
            <a:chOff x="640401" y="2081719"/>
            <a:chExt cx="5359272" cy="4036017"/>
          </a:xfrm>
        </p:grpSpPr>
        <p:sp>
          <p:nvSpPr>
            <p:cNvPr id="5" name="Retângulo: Cantos Arredondados 4">
              <a:extLst>
                <a:ext uri="{FF2B5EF4-FFF2-40B4-BE49-F238E27FC236}">
                  <a16:creationId xmlns:a16="http://schemas.microsoft.com/office/drawing/2014/main" id="{E91EB8BC-6506-44DE-7633-1C06DF8E4AF0}"/>
                </a:ext>
              </a:extLst>
            </p:cNvPr>
            <p:cNvSpPr/>
            <p:nvPr/>
          </p:nvSpPr>
          <p:spPr>
            <a:xfrm>
              <a:off x="640401" y="2081719"/>
              <a:ext cx="5359272" cy="403601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8000" rIns="288000" rtlCol="0" anchor="ctr"/>
            <a:lstStyle/>
            <a:p>
              <a:pPr>
                <a:spcBef>
                  <a:spcPts val="600"/>
                </a:spcBef>
              </a:pPr>
              <a:endParaRPr lang="pt-BR" sz="1400" dirty="0">
                <a:solidFill>
                  <a:schemeClr val="tx2"/>
                </a:solidFill>
                <a:latin typeface="Gilroy-Bold" panose="00000800000000000000" pitchFamily="2" charset="0"/>
              </a:endParaRPr>
            </a:p>
          </p:txBody>
        </p:sp>
        <p:sp>
          <p:nvSpPr>
            <p:cNvPr id="9" name="TextBox 82">
              <a:extLst>
                <a:ext uri="{FF2B5EF4-FFF2-40B4-BE49-F238E27FC236}">
                  <a16:creationId xmlns:a16="http://schemas.microsoft.com/office/drawing/2014/main" id="{BF950C10-BF2D-9002-6FDE-B89CD7B91FB8}"/>
                </a:ext>
              </a:extLst>
            </p:cNvPr>
            <p:cNvSpPr txBox="1"/>
            <p:nvPr/>
          </p:nvSpPr>
          <p:spPr>
            <a:xfrm>
              <a:off x="894556" y="2778665"/>
              <a:ext cx="1818659" cy="86177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>
              <a:spAutoFit/>
            </a:bodyPr>
            <a:lstStyle>
              <a:lvl1pPr algn="ctr">
                <a:defRPr sz="3600" b="1"/>
              </a:lvl1pPr>
            </a:lstStyle>
            <a:p>
              <a:pPr algn="l">
                <a:spcBef>
                  <a:spcPts val="600"/>
                </a:spcBef>
              </a:pPr>
              <a:r>
                <a:rPr lang="pt-BR" sz="1400" b="0" dirty="0">
                  <a:solidFill>
                    <a:schemeClr val="accent1"/>
                  </a:solidFill>
                  <a:latin typeface="Gilroy-Bold" panose="00000800000000000000" pitchFamily="2" charset="0"/>
                </a:rPr>
                <a:t>Leilão do Galeão</a:t>
              </a:r>
            </a:p>
            <a:p>
              <a:pPr algn="l" rtl="0" fontAlgn="base"/>
              <a:r>
                <a:rPr lang="pt-PT" sz="900" b="0" dirty="0">
                  <a:solidFill>
                    <a:srgbClr val="FFF1CE"/>
                  </a:solidFill>
                </a:rPr>
                <a:t>Oferta mínima: R$ 932 milhões.</a:t>
              </a:r>
              <a:r>
                <a:rPr lang="en-US" sz="900" b="0" dirty="0">
                  <a:solidFill>
                    <a:srgbClr val="FFF1CE"/>
                  </a:solidFill>
                </a:rPr>
                <a:t>​</a:t>
              </a:r>
            </a:p>
            <a:p>
              <a:pPr algn="l" rtl="0" fontAlgn="base"/>
              <a:r>
                <a:rPr lang="pt-PT" sz="900" b="0" dirty="0">
                  <a:solidFill>
                    <a:srgbClr val="FFF1CE"/>
                  </a:solidFill>
                </a:rPr>
                <a:t>Investimentos: R$ 1,1 bilhão (capex de manutenção).</a:t>
              </a:r>
              <a:endParaRPr lang="pt-BR" sz="900" b="0" dirty="0">
                <a:solidFill>
                  <a:srgbClr val="FFF1CE"/>
                </a:solidFill>
              </a:endParaRPr>
            </a:p>
            <a:p>
              <a:pPr algn="l"/>
              <a:r>
                <a:rPr lang="pt-BR" sz="900" b="0" dirty="0">
                  <a:solidFill>
                    <a:srgbClr val="FFF1CE"/>
                  </a:solidFill>
                </a:rPr>
                <a:t>1º Trimestre de 2026</a:t>
              </a:r>
            </a:p>
          </p:txBody>
        </p:sp>
        <p:sp>
          <p:nvSpPr>
            <p:cNvPr id="10" name="TextBox 82">
              <a:extLst>
                <a:ext uri="{FF2B5EF4-FFF2-40B4-BE49-F238E27FC236}">
                  <a16:creationId xmlns:a16="http://schemas.microsoft.com/office/drawing/2014/main" id="{30DEDF01-F4F0-9ADF-775F-58FEB8D388C6}"/>
                </a:ext>
              </a:extLst>
            </p:cNvPr>
            <p:cNvSpPr txBox="1"/>
            <p:nvPr/>
          </p:nvSpPr>
          <p:spPr>
            <a:xfrm>
              <a:off x="892395" y="3781937"/>
              <a:ext cx="2241869" cy="100027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>
              <a:spAutoFit/>
            </a:bodyPr>
            <a:lstStyle>
              <a:lvl1pPr algn="ctr">
                <a:defRPr sz="3600" b="1"/>
              </a:lvl1pPr>
            </a:lstStyle>
            <a:p>
              <a:pPr algn="l">
                <a:spcBef>
                  <a:spcPts val="600"/>
                </a:spcBef>
              </a:pPr>
              <a:r>
                <a:rPr lang="pt-BR" sz="1400" b="0" dirty="0">
                  <a:solidFill>
                    <a:schemeClr val="accent1"/>
                  </a:solidFill>
                  <a:latin typeface="Gilroy-Bold" panose="00000800000000000000" pitchFamily="2" charset="0"/>
                </a:rPr>
                <a:t>Repactuação de Brasília</a:t>
              </a:r>
            </a:p>
            <a:p>
              <a:pPr algn="l" rtl="0" fontAlgn="base"/>
              <a:r>
                <a:rPr lang="pt-BR" sz="900" b="0" dirty="0">
                  <a:solidFill>
                    <a:srgbClr val="FFF1CE"/>
                  </a:solidFill>
                </a:rPr>
                <a:t>Proposta de solução consensual acordada entre os parceiros público e privado. </a:t>
              </a:r>
              <a:r>
                <a:rPr lang="pt-PT" sz="900" b="0" dirty="0">
                  <a:solidFill>
                    <a:srgbClr val="FFF1CE"/>
                  </a:solidFill>
                </a:rPr>
                <a:t>Acordo sob apreciação do TCU. ​</a:t>
              </a:r>
            </a:p>
            <a:p>
              <a:pPr algn="l" rtl="0" fontAlgn="base"/>
              <a:r>
                <a:rPr lang="pt-PT" sz="900" b="0" dirty="0">
                  <a:solidFill>
                    <a:srgbClr val="FFF1CE"/>
                  </a:solidFill>
                </a:rPr>
                <a:t>​Previsão de deliberação pelo TCU até 1º trimestre de 2026.</a:t>
              </a:r>
            </a:p>
          </p:txBody>
        </p:sp>
        <p:sp>
          <p:nvSpPr>
            <p:cNvPr id="12" name="TextBox 82">
              <a:extLst>
                <a:ext uri="{FF2B5EF4-FFF2-40B4-BE49-F238E27FC236}">
                  <a16:creationId xmlns:a16="http://schemas.microsoft.com/office/drawing/2014/main" id="{4605B161-396B-6D5C-A784-DA26D48512D8}"/>
                </a:ext>
              </a:extLst>
            </p:cNvPr>
            <p:cNvSpPr txBox="1"/>
            <p:nvPr/>
          </p:nvSpPr>
          <p:spPr>
            <a:xfrm>
              <a:off x="892396" y="4949836"/>
              <a:ext cx="3799315" cy="100027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>
              <a:spAutoFit/>
            </a:bodyPr>
            <a:lstStyle>
              <a:lvl1pPr algn="ctr">
                <a:defRPr sz="3600" b="1"/>
              </a:lvl1pPr>
            </a:lstStyle>
            <a:p>
              <a:pPr algn="l">
                <a:spcBef>
                  <a:spcPts val="600"/>
                </a:spcBef>
              </a:pPr>
              <a:r>
                <a:rPr lang="pt-BR" sz="1400" b="0" dirty="0">
                  <a:solidFill>
                    <a:schemeClr val="accent1"/>
                  </a:solidFill>
                  <a:latin typeface="Gilroy-Bold" panose="00000800000000000000" pitchFamily="2" charset="0"/>
                </a:rPr>
                <a:t>Autocomposição de Viracopos</a:t>
              </a:r>
            </a:p>
            <a:p>
              <a:pPr algn="l" rtl="0" fontAlgn="base"/>
              <a:r>
                <a:rPr lang="pt-BR" sz="900" b="0" dirty="0">
                  <a:solidFill>
                    <a:srgbClr val="FFF1CE"/>
                  </a:solidFill>
                </a:rPr>
                <a:t>Solução consensual para impasses contratuais, garantindo equilíbrio econômico-financeiro da concessão e a continuidade da prestação do serviço público.</a:t>
              </a:r>
            </a:p>
            <a:p>
              <a:pPr algn="l" rtl="0" fontAlgn="base"/>
              <a:r>
                <a:rPr lang="pt-PT" sz="1800" b="0" i="0" dirty="0">
                  <a:solidFill>
                    <a:srgbClr val="00832D"/>
                  </a:solidFill>
                  <a:effectLst/>
                  <a:latin typeface="Gilroy-Regular"/>
                </a:rPr>
                <a:t>​</a:t>
              </a:r>
              <a:r>
                <a:rPr lang="pt-BR" sz="900" b="0" dirty="0">
                  <a:solidFill>
                    <a:srgbClr val="FFF1CE"/>
                  </a:solidFill>
                </a:rPr>
                <a:t>Previsão de conclusão das tratativas técnicas até fevereiro de 2026.</a:t>
              </a:r>
              <a:endParaRPr lang="pt-PT" sz="900" b="0" dirty="0">
                <a:solidFill>
                  <a:srgbClr val="FFF1CE"/>
                </a:solidFill>
              </a:endParaRPr>
            </a:p>
          </p:txBody>
        </p:sp>
        <p:sp>
          <p:nvSpPr>
            <p:cNvPr id="18" name="TextBox 82">
              <a:extLst>
                <a:ext uri="{FF2B5EF4-FFF2-40B4-BE49-F238E27FC236}">
                  <a16:creationId xmlns:a16="http://schemas.microsoft.com/office/drawing/2014/main" id="{A6CBC6D3-2B38-DC95-1776-03506F7A1594}"/>
                </a:ext>
              </a:extLst>
            </p:cNvPr>
            <p:cNvSpPr txBox="1"/>
            <p:nvPr/>
          </p:nvSpPr>
          <p:spPr>
            <a:xfrm>
              <a:off x="3412207" y="2783479"/>
              <a:ext cx="2118937" cy="93871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>
              <a:spAutoFit/>
            </a:bodyPr>
            <a:lstStyle>
              <a:lvl1pPr algn="ctr">
                <a:defRPr sz="3600" b="1"/>
              </a:lvl1pPr>
            </a:lstStyle>
            <a:p>
              <a:pPr algn="l">
                <a:spcBef>
                  <a:spcPts val="600"/>
                </a:spcBef>
              </a:pPr>
              <a:r>
                <a:rPr lang="pt-BR" sz="1400" b="0" dirty="0">
                  <a:solidFill>
                    <a:schemeClr val="accent1"/>
                  </a:solidFill>
                  <a:latin typeface="Gilroy-Bold" panose="00000800000000000000" pitchFamily="2" charset="0"/>
                </a:rPr>
                <a:t>1ª Rodada do </a:t>
              </a:r>
              <a:r>
                <a:rPr lang="pt-BR" sz="1400" b="0" dirty="0" err="1">
                  <a:solidFill>
                    <a:schemeClr val="accent1"/>
                  </a:solidFill>
                  <a:latin typeface="Gilroy-Bold" panose="00000800000000000000" pitchFamily="2" charset="0"/>
                </a:rPr>
                <a:t>AmpliAR</a:t>
              </a:r>
              <a:r>
                <a:rPr lang="pt-BR" sz="1400" b="0" dirty="0">
                  <a:solidFill>
                    <a:schemeClr val="accent1"/>
                  </a:solidFill>
                  <a:latin typeface="Gilroy-Bold" panose="00000800000000000000" pitchFamily="2" charset="0"/>
                </a:rPr>
                <a:t> </a:t>
              </a:r>
            </a:p>
            <a:p>
              <a:pPr algn="l">
                <a:spcBef>
                  <a:spcPts val="600"/>
                </a:spcBef>
              </a:pPr>
              <a:r>
                <a:rPr lang="pt-BR" sz="900" b="0" dirty="0">
                  <a:solidFill>
                    <a:srgbClr val="FFF1CE"/>
                  </a:solidFill>
                </a:rPr>
                <a:t>Assinatura e eficácia dos aditivos contratuais com os 13 aeroportos leiloados.</a:t>
              </a:r>
              <a:endParaRPr lang="en-US" sz="900" b="0" dirty="0">
                <a:solidFill>
                  <a:srgbClr val="FFF1CE"/>
                </a:solidFill>
              </a:endParaRPr>
            </a:p>
            <a:p>
              <a:pPr algn="l"/>
              <a:endParaRPr lang="pt-BR" sz="900" b="0" dirty="0">
                <a:solidFill>
                  <a:srgbClr val="FFF1CE"/>
                </a:solidFill>
              </a:endParaRPr>
            </a:p>
          </p:txBody>
        </p:sp>
        <p:sp>
          <p:nvSpPr>
            <p:cNvPr id="19" name="TextBox 82">
              <a:extLst>
                <a:ext uri="{FF2B5EF4-FFF2-40B4-BE49-F238E27FC236}">
                  <a16:creationId xmlns:a16="http://schemas.microsoft.com/office/drawing/2014/main" id="{BF211543-BB2F-56B8-57D4-1CF00BD69210}"/>
                </a:ext>
              </a:extLst>
            </p:cNvPr>
            <p:cNvSpPr txBox="1"/>
            <p:nvPr/>
          </p:nvSpPr>
          <p:spPr>
            <a:xfrm>
              <a:off x="3399918" y="3781937"/>
              <a:ext cx="2118937" cy="86177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>
              <a:spAutoFit/>
            </a:bodyPr>
            <a:lstStyle>
              <a:lvl1pPr algn="ctr">
                <a:defRPr sz="3600" b="1"/>
              </a:lvl1pPr>
            </a:lstStyle>
            <a:p>
              <a:pPr algn="l">
                <a:spcBef>
                  <a:spcPts val="600"/>
                </a:spcBef>
              </a:pPr>
              <a:r>
                <a:rPr lang="pt-BR" sz="1400" b="0" dirty="0">
                  <a:solidFill>
                    <a:schemeClr val="accent1"/>
                  </a:solidFill>
                  <a:latin typeface="Gilroy-Bold" panose="00000800000000000000" pitchFamily="2" charset="0"/>
                </a:rPr>
                <a:t>2ª Rodada do </a:t>
              </a:r>
              <a:r>
                <a:rPr lang="pt-BR" sz="1400" b="0" dirty="0" err="1">
                  <a:solidFill>
                    <a:schemeClr val="accent1"/>
                  </a:solidFill>
                  <a:latin typeface="Gilroy-Bold" panose="00000800000000000000" pitchFamily="2" charset="0"/>
                </a:rPr>
                <a:t>AmpliAR</a:t>
              </a:r>
              <a:endParaRPr lang="pt-BR" sz="1400" b="0" dirty="0">
                <a:solidFill>
                  <a:schemeClr val="accent1"/>
                </a:solidFill>
                <a:latin typeface="Gilroy-Bold" panose="00000800000000000000" pitchFamily="2" charset="0"/>
              </a:endParaRPr>
            </a:p>
            <a:p>
              <a:pPr algn="l"/>
              <a:r>
                <a:rPr lang="pt-BR" sz="900" b="0" dirty="0">
                  <a:solidFill>
                    <a:srgbClr val="FFF1CE"/>
                  </a:solidFill>
                </a:rPr>
                <a:t>20 aeroportos regionais a serem concedidos.</a:t>
              </a:r>
            </a:p>
            <a:p>
              <a:pPr algn="l"/>
              <a:r>
                <a:rPr lang="pt-BR" sz="900" b="0" dirty="0">
                  <a:solidFill>
                    <a:srgbClr val="FFF1CE"/>
                  </a:solidFill>
                </a:rPr>
                <a:t>Leilão no 2º Semestre de 2026.</a:t>
              </a:r>
              <a:endParaRPr lang="en-US" sz="900" b="0" dirty="0">
                <a:solidFill>
                  <a:srgbClr val="FFF1CE"/>
                </a:solidFill>
              </a:endParaRPr>
            </a:p>
            <a:p>
              <a:pPr algn="l"/>
              <a:endParaRPr lang="pt-BR" sz="900" b="0" dirty="0">
                <a:solidFill>
                  <a:srgbClr val="FFF1CE"/>
                </a:solidFill>
              </a:endParaRPr>
            </a:p>
          </p:txBody>
        </p:sp>
        <p:sp>
          <p:nvSpPr>
            <p:cNvPr id="20" name="Retângulo: Cantos Arredondados 5">
              <a:extLst>
                <a:ext uri="{FF2B5EF4-FFF2-40B4-BE49-F238E27FC236}">
                  <a16:creationId xmlns:a16="http://schemas.microsoft.com/office/drawing/2014/main" id="{2FC30FC9-BF97-E248-857E-C27329ECD751}"/>
                </a:ext>
              </a:extLst>
            </p:cNvPr>
            <p:cNvSpPr/>
            <p:nvPr/>
          </p:nvSpPr>
          <p:spPr>
            <a:xfrm>
              <a:off x="892396" y="2250839"/>
              <a:ext cx="3718471" cy="394801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" rtlCol="0" anchor="ctr"/>
            <a:lstStyle/>
            <a:p>
              <a:r>
                <a:rPr lang="pt-BR" sz="2000" dirty="0">
                  <a:solidFill>
                    <a:schemeClr val="tx2"/>
                  </a:solidFill>
                  <a:latin typeface="+mj-lt"/>
                </a:rPr>
                <a:t>Concessões Aeroportuárias</a:t>
              </a:r>
            </a:p>
          </p:txBody>
        </p:sp>
      </p:grpSp>
      <p:grpSp>
        <p:nvGrpSpPr>
          <p:cNvPr id="2" name="Agrupar 1">
            <a:extLst>
              <a:ext uri="{FF2B5EF4-FFF2-40B4-BE49-F238E27FC236}">
                <a16:creationId xmlns:a16="http://schemas.microsoft.com/office/drawing/2014/main" id="{AC05672E-F42E-1A58-DA32-61708019D9B1}"/>
              </a:ext>
            </a:extLst>
          </p:cNvPr>
          <p:cNvGrpSpPr/>
          <p:nvPr/>
        </p:nvGrpSpPr>
        <p:grpSpPr>
          <a:xfrm>
            <a:off x="10730166" y="213509"/>
            <a:ext cx="1461834" cy="382849"/>
            <a:chOff x="10551561" y="213509"/>
            <a:chExt cx="1461834" cy="382849"/>
          </a:xfrm>
        </p:grpSpPr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5B6F8068-12FB-9A80-8015-1944F53E2406}"/>
                </a:ext>
              </a:extLst>
            </p:cNvPr>
            <p:cNvSpPr/>
            <p:nvPr/>
          </p:nvSpPr>
          <p:spPr>
            <a:xfrm>
              <a:off x="10551561" y="213509"/>
              <a:ext cx="1461834" cy="382849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defTabSz="457200"/>
              <a:endParaRPr lang="pt-BR" sz="1800"/>
            </a:p>
          </p:txBody>
        </p:sp>
        <p:sp>
          <p:nvSpPr>
            <p:cNvPr id="11" name="Footer Placeholder 2">
              <a:extLst>
                <a:ext uri="{FF2B5EF4-FFF2-40B4-BE49-F238E27FC236}">
                  <a16:creationId xmlns:a16="http://schemas.microsoft.com/office/drawing/2014/main" id="{35430B41-CEA0-70CD-10F9-555F42ADC0F3}"/>
                </a:ext>
              </a:extLst>
            </p:cNvPr>
            <p:cNvSpPr txBox="1"/>
            <p:nvPr/>
          </p:nvSpPr>
          <p:spPr>
            <a:xfrm>
              <a:off x="10732449" y="247164"/>
              <a:ext cx="1130333" cy="30777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8583" rIns="18583" anchor="ctr">
              <a:spAutoFit/>
            </a:bodyPr>
            <a:lstStyle>
              <a:lvl1pPr>
                <a:defRPr sz="1600" b="1" spc="300">
                  <a:solidFill>
                    <a:srgbClr val="44546A"/>
                  </a:solidFill>
                </a:defRPr>
              </a:lvl1pPr>
            </a:lstStyle>
            <a:p>
              <a:r>
                <a:rPr lang="pt-BR" sz="1400" b="0" spc="200" dirty="0">
                  <a:solidFill>
                    <a:srgbClr val="FFFFFF"/>
                  </a:solidFill>
                  <a:latin typeface="Gilroy-Bold" panose="00000800000000000000" pitchFamily="2" charset="0"/>
                </a:rPr>
                <a:t>AVIAÇÃO</a:t>
              </a:r>
              <a:endParaRPr sz="1400" b="0" spc="200" dirty="0">
                <a:solidFill>
                  <a:srgbClr val="FFFFFF"/>
                </a:solidFill>
                <a:latin typeface="Gilroy-Bold" panose="000008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535901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24">
            <a:extLst>
              <a:ext uri="{FF2B5EF4-FFF2-40B4-BE49-F238E27FC236}">
                <a16:creationId xmlns:a16="http://schemas.microsoft.com/office/drawing/2014/main" id="{3E290F8B-45AD-D5BE-AEB4-B4DDB16983CD}"/>
              </a:ext>
            </a:extLst>
          </p:cNvPr>
          <p:cNvSpPr/>
          <p:nvPr/>
        </p:nvSpPr>
        <p:spPr>
          <a:xfrm>
            <a:off x="4889763" y="3926684"/>
            <a:ext cx="6925140" cy="209643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2"/>
          </a:p>
        </p:txBody>
      </p:sp>
      <p:sp>
        <p:nvSpPr>
          <p:cNvPr id="28" name="Rectangle 5">
            <a:extLst>
              <a:ext uri="{FF2B5EF4-FFF2-40B4-BE49-F238E27FC236}">
                <a16:creationId xmlns:a16="http://schemas.microsoft.com/office/drawing/2014/main" id="{7C2F3DB0-D0DA-2322-05A8-6263C80F4AD9}"/>
              </a:ext>
            </a:extLst>
          </p:cNvPr>
          <p:cNvSpPr/>
          <p:nvPr/>
        </p:nvSpPr>
        <p:spPr>
          <a:xfrm>
            <a:off x="-3627" y="3"/>
            <a:ext cx="1250054" cy="1235339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2"/>
          </a:p>
        </p:txBody>
      </p:sp>
      <p:sp>
        <p:nvSpPr>
          <p:cNvPr id="700" name="TextBox 5"/>
          <p:cNvSpPr txBox="1"/>
          <p:nvPr/>
        </p:nvSpPr>
        <p:spPr>
          <a:xfrm>
            <a:off x="544547" y="548258"/>
            <a:ext cx="3645838" cy="10669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8583" rIns="18583">
            <a:spAutoFit/>
          </a:bodyPr>
          <a:lstStyle>
            <a:lvl1pPr>
              <a:defRPr sz="8000" b="1"/>
            </a:lvl1pPr>
          </a:lstStyle>
          <a:p>
            <a:pPr>
              <a:lnSpc>
                <a:spcPts val="3800"/>
              </a:lnSpc>
            </a:pPr>
            <a:r>
              <a:rPr lang="pt-BR" sz="3600" b="0" dirty="0">
                <a:solidFill>
                  <a:schemeClr val="accent2"/>
                </a:solidFill>
                <a:latin typeface="+mj-lt"/>
              </a:rPr>
              <a:t>Movimentação Portuária</a:t>
            </a:r>
            <a:endParaRPr sz="3600" b="0" dirty="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796CA8AF-3A5B-CEE1-9AAA-FBCB606CEE3E}"/>
              </a:ext>
            </a:extLst>
          </p:cNvPr>
          <p:cNvGrpSpPr/>
          <p:nvPr/>
        </p:nvGrpSpPr>
        <p:grpSpPr>
          <a:xfrm>
            <a:off x="625130" y="2502716"/>
            <a:ext cx="3350103" cy="438304"/>
            <a:chOff x="625130" y="2979154"/>
            <a:chExt cx="3350103" cy="438304"/>
          </a:xfrm>
        </p:grpSpPr>
        <p:sp>
          <p:nvSpPr>
            <p:cNvPr id="701" name="TextBox 7"/>
            <p:cNvSpPr txBox="1"/>
            <p:nvPr/>
          </p:nvSpPr>
          <p:spPr>
            <a:xfrm>
              <a:off x="625130" y="2979154"/>
              <a:ext cx="3350103" cy="24622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>
              <a:spAutoFit/>
            </a:bodyPr>
            <a:lstStyle>
              <a:lvl1pPr>
                <a:defRPr sz="2400" b="1" spc="300"/>
              </a:lvl1pPr>
            </a:lstStyle>
            <a:p>
              <a:r>
                <a:rPr lang="pt-BR" sz="1000" b="0" dirty="0">
                  <a:solidFill>
                    <a:srgbClr val="25303A"/>
                  </a:solidFill>
                  <a:latin typeface="Gilroy-Bold" panose="00000800000000000000" pitchFamily="2" charset="0"/>
                </a:rPr>
                <a:t>PRINCIPAIS PORTOS PÚBLICOS</a:t>
              </a:r>
              <a:endParaRPr sz="1000" b="0" dirty="0">
                <a:solidFill>
                  <a:srgbClr val="25303A"/>
                </a:solidFill>
                <a:latin typeface="Gilroy-Bold" panose="00000800000000000000" pitchFamily="2" charset="0"/>
              </a:endParaRPr>
            </a:p>
          </p:txBody>
        </p:sp>
        <p:sp>
          <p:nvSpPr>
            <p:cNvPr id="702" name="TextBox 9"/>
            <p:cNvSpPr txBox="1"/>
            <p:nvPr/>
          </p:nvSpPr>
          <p:spPr>
            <a:xfrm>
              <a:off x="625130" y="3120325"/>
              <a:ext cx="1455528" cy="29713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>
              <a:spAutoFit/>
            </a:bodyPr>
            <a:lstStyle>
              <a:lvl1pPr>
                <a:lnSpc>
                  <a:spcPct val="150000"/>
                </a:lnSpc>
                <a:defRPr sz="2400">
                  <a:solidFill>
                    <a:srgbClr val="AFABAB"/>
                  </a:solidFill>
                </a:defRPr>
              </a:lvl1pPr>
            </a:lstStyle>
            <a:p>
              <a:r>
                <a:rPr lang="pt-BR" sz="1000" dirty="0"/>
                <a:t>(Milhões de Toneladas)</a:t>
              </a:r>
              <a:endParaRPr sz="1000" dirty="0"/>
            </a:p>
          </p:txBody>
        </p:sp>
      </p:grpSp>
      <p:sp>
        <p:nvSpPr>
          <p:cNvPr id="706" name="Rectangle: Rounded Corners 24"/>
          <p:cNvSpPr/>
          <p:nvPr/>
        </p:nvSpPr>
        <p:spPr>
          <a:xfrm>
            <a:off x="625129" y="3972778"/>
            <a:ext cx="1781202" cy="7994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pt-BR" sz="1463" dirty="0">
                <a:solidFill>
                  <a:srgbClr val="25303A"/>
                </a:solidFill>
              </a:rPr>
              <a:t>Paranaguá</a:t>
            </a:r>
          </a:p>
          <a:p>
            <a:pPr algn="ctr">
              <a:defRPr>
                <a:solidFill>
                  <a:srgbClr val="FFFFFF"/>
                </a:solidFill>
              </a:defRPr>
            </a:pPr>
            <a:r>
              <a:rPr lang="pt-BR" sz="3252" dirty="0">
                <a:solidFill>
                  <a:schemeClr val="accent1"/>
                </a:solidFill>
                <a:latin typeface="+mj-lt"/>
              </a:rPr>
              <a:t>55,2</a:t>
            </a:r>
            <a:r>
              <a:rPr lang="pt-BR" sz="1138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pt-BR" sz="1138" dirty="0">
                <a:solidFill>
                  <a:schemeClr val="tx1"/>
                </a:solidFill>
                <a:latin typeface="+mj-lt"/>
              </a:rPr>
              <a:t>(+15,5%)</a:t>
            </a:r>
            <a:endParaRPr sz="1138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" name="Rectangle: Rounded Corners 24">
            <a:extLst>
              <a:ext uri="{FF2B5EF4-FFF2-40B4-BE49-F238E27FC236}">
                <a16:creationId xmlns:a16="http://schemas.microsoft.com/office/drawing/2014/main" id="{9A135154-7AF4-D842-D53A-D4C5B7ABA588}"/>
              </a:ext>
            </a:extLst>
          </p:cNvPr>
          <p:cNvSpPr/>
          <p:nvPr/>
        </p:nvSpPr>
        <p:spPr>
          <a:xfrm>
            <a:off x="2646906" y="3026854"/>
            <a:ext cx="1781202" cy="7994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pt-BR" sz="1463" dirty="0">
                <a:solidFill>
                  <a:srgbClr val="25303A"/>
                </a:solidFill>
              </a:rPr>
              <a:t>Santos</a:t>
            </a:r>
          </a:p>
          <a:p>
            <a:pPr algn="ctr">
              <a:defRPr>
                <a:solidFill>
                  <a:srgbClr val="FFFFFF"/>
                </a:solidFill>
              </a:defRPr>
            </a:pPr>
            <a:r>
              <a:rPr lang="pt-BR" sz="3252" dirty="0">
                <a:solidFill>
                  <a:schemeClr val="accent1"/>
                </a:solidFill>
                <a:latin typeface="+mj-lt"/>
              </a:rPr>
              <a:t>119,4</a:t>
            </a:r>
            <a:r>
              <a:rPr lang="pt-BR" sz="1138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pt-BR" sz="1138" dirty="0">
                <a:solidFill>
                  <a:schemeClr val="tx1"/>
                </a:solidFill>
                <a:latin typeface="+mj-lt"/>
              </a:rPr>
              <a:t>(+6,8%)</a:t>
            </a:r>
            <a:endParaRPr sz="1138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" name="Rectangle: Rounded Corners 24">
            <a:extLst>
              <a:ext uri="{FF2B5EF4-FFF2-40B4-BE49-F238E27FC236}">
                <a16:creationId xmlns:a16="http://schemas.microsoft.com/office/drawing/2014/main" id="{FCA9CE39-023C-7FD5-7E4A-F273DEB38BE4}"/>
              </a:ext>
            </a:extLst>
          </p:cNvPr>
          <p:cNvSpPr/>
          <p:nvPr/>
        </p:nvSpPr>
        <p:spPr>
          <a:xfrm>
            <a:off x="2646906" y="3972778"/>
            <a:ext cx="1781202" cy="7994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pt-BR" sz="1463" dirty="0">
                <a:solidFill>
                  <a:srgbClr val="25303A"/>
                </a:solidFill>
              </a:rPr>
              <a:t>Itaguaí</a:t>
            </a:r>
          </a:p>
          <a:p>
            <a:pPr algn="ctr">
              <a:defRPr>
                <a:solidFill>
                  <a:srgbClr val="FFFFFF"/>
                </a:solidFill>
              </a:defRPr>
            </a:pPr>
            <a:r>
              <a:rPr lang="pt-BR" sz="3252" dirty="0">
                <a:solidFill>
                  <a:schemeClr val="accent1"/>
                </a:solidFill>
                <a:latin typeface="+mj-lt"/>
              </a:rPr>
              <a:t>51,7</a:t>
            </a:r>
            <a:r>
              <a:rPr lang="pt-BR" sz="1138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pt-BR" sz="1138" dirty="0">
                <a:solidFill>
                  <a:schemeClr val="tx1"/>
                </a:solidFill>
                <a:latin typeface="+mj-lt"/>
              </a:rPr>
              <a:t>(+12,6%)</a:t>
            </a:r>
            <a:endParaRPr sz="1138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Rectangle: Rounded Corners 24">
            <a:extLst>
              <a:ext uri="{FF2B5EF4-FFF2-40B4-BE49-F238E27FC236}">
                <a16:creationId xmlns:a16="http://schemas.microsoft.com/office/drawing/2014/main" id="{EDD9868D-E1B8-0C0C-A943-D96948610108}"/>
              </a:ext>
            </a:extLst>
          </p:cNvPr>
          <p:cNvSpPr/>
          <p:nvPr/>
        </p:nvSpPr>
        <p:spPr>
          <a:xfrm>
            <a:off x="625129" y="4918703"/>
            <a:ext cx="1781202" cy="7994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pt-BR" sz="1463" dirty="0">
                <a:solidFill>
                  <a:srgbClr val="25303A"/>
                </a:solidFill>
              </a:rPr>
              <a:t>Itaqui</a:t>
            </a:r>
          </a:p>
          <a:p>
            <a:pPr algn="ctr">
              <a:defRPr>
                <a:solidFill>
                  <a:srgbClr val="FFFFFF"/>
                </a:solidFill>
              </a:defRPr>
            </a:pPr>
            <a:r>
              <a:rPr lang="pt-BR" sz="3252" dirty="0">
                <a:solidFill>
                  <a:schemeClr val="accent1"/>
                </a:solidFill>
                <a:latin typeface="+mj-lt"/>
              </a:rPr>
              <a:t>31,4</a:t>
            </a:r>
            <a:r>
              <a:rPr lang="pt-BR" sz="1138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pt-BR" sz="1138" dirty="0">
                <a:solidFill>
                  <a:schemeClr val="tx1"/>
                </a:solidFill>
                <a:latin typeface="+mj-lt"/>
              </a:rPr>
              <a:t>(+1%)</a:t>
            </a:r>
            <a:endParaRPr sz="1138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DEAFFAEA-ECB9-5E8C-ED05-75EADE09AFC7}"/>
              </a:ext>
            </a:extLst>
          </p:cNvPr>
          <p:cNvSpPr/>
          <p:nvPr/>
        </p:nvSpPr>
        <p:spPr>
          <a:xfrm>
            <a:off x="2646905" y="4918702"/>
            <a:ext cx="1781202" cy="7994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pt-BR" sz="1463" dirty="0">
                <a:solidFill>
                  <a:srgbClr val="25303A"/>
                </a:solidFill>
              </a:rPr>
              <a:t>Rio Grande</a:t>
            </a:r>
          </a:p>
          <a:p>
            <a:pPr algn="ctr">
              <a:defRPr>
                <a:solidFill>
                  <a:srgbClr val="FFFFFF"/>
                </a:solidFill>
              </a:defRPr>
            </a:pPr>
            <a:r>
              <a:rPr lang="pt-BR" sz="3252" dirty="0">
                <a:solidFill>
                  <a:schemeClr val="accent1"/>
                </a:solidFill>
                <a:latin typeface="+mj-lt"/>
              </a:rPr>
              <a:t>26,3</a:t>
            </a:r>
            <a:r>
              <a:rPr lang="pt-BR" sz="1138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pt-BR" sz="1138" dirty="0">
                <a:solidFill>
                  <a:schemeClr val="tx1"/>
                </a:solidFill>
                <a:latin typeface="+mj-lt"/>
              </a:rPr>
              <a:t>(+20,6%)</a:t>
            </a:r>
            <a:endParaRPr sz="1138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DE332181-529C-1E6D-B0F7-E60C2733318C}"/>
              </a:ext>
            </a:extLst>
          </p:cNvPr>
          <p:cNvGrpSpPr/>
          <p:nvPr/>
        </p:nvGrpSpPr>
        <p:grpSpPr>
          <a:xfrm>
            <a:off x="4895385" y="710893"/>
            <a:ext cx="6925140" cy="3088863"/>
            <a:chOff x="324208" y="812840"/>
            <a:chExt cx="4905048" cy="4537895"/>
          </a:xfrm>
        </p:grpSpPr>
        <p:sp>
          <p:nvSpPr>
            <p:cNvPr id="698" name="Rectangle: Rounded Corners 24"/>
            <p:cNvSpPr/>
            <p:nvPr/>
          </p:nvSpPr>
          <p:spPr>
            <a:xfrm>
              <a:off x="324208" y="812840"/>
              <a:ext cx="4905048" cy="4537895"/>
            </a:xfrm>
            <a:prstGeom prst="rect">
              <a:avLst/>
            </a:prstGeom>
            <a:solidFill>
              <a:srgbClr val="FFFFFF"/>
            </a:solidFill>
            <a:ln w="12700">
              <a:miter lim="400000"/>
            </a:ln>
            <a:effectLst>
              <a:outerShdw blurRad="850900" dist="38100" dir="2700000" rotWithShape="0">
                <a:srgbClr val="000000">
                  <a:alpha val="13000"/>
                </a:srgbClr>
              </a:outerShdw>
            </a:effectLst>
          </p:spPr>
          <p:txBody>
            <a:bodyPr lIns="18583" rIns="18583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322"/>
            </a:p>
          </p:txBody>
        </p:sp>
        <p:graphicFrame>
          <p:nvGraphicFramePr>
            <p:cNvPr id="715" name="Gráfico de Colunas em Camadas 2D"/>
            <p:cNvGraphicFramePr/>
            <p:nvPr>
              <p:extLst>
                <p:ext uri="{D42A27DB-BD31-4B8C-83A1-F6EECF244321}">
                  <p14:modId xmlns:p14="http://schemas.microsoft.com/office/powerpoint/2010/main" val="1369334217"/>
                </p:ext>
              </p:extLst>
            </p:nvPr>
          </p:nvGraphicFramePr>
          <p:xfrm>
            <a:off x="706784" y="1350677"/>
            <a:ext cx="4215365" cy="39103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F2DFF899-B84B-7C5F-FFEB-F46F95160588}"/>
                </a:ext>
              </a:extLst>
            </p:cNvPr>
            <p:cNvSpPr txBox="1"/>
            <p:nvPr/>
          </p:nvSpPr>
          <p:spPr>
            <a:xfrm>
              <a:off x="873875" y="2422433"/>
              <a:ext cx="486511" cy="2984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8583" tIns="18583" rIns="18583" bIns="18583" numCol="1" spcCol="38100" rtlCol="0" anchor="t">
              <a:spAutoFit/>
            </a:bodyPr>
            <a:lstStyle/>
            <a:p>
              <a:pPr algn="ctr" defTabSz="185873"/>
              <a:r>
                <a:rPr lang="pt-BR" sz="1301" dirty="0">
                  <a:solidFill>
                    <a:schemeClr val="accent2"/>
                  </a:solidFill>
                  <a:latin typeface="+mj-lt"/>
                </a:rPr>
                <a:t>1,105</a:t>
              </a:r>
            </a:p>
          </p:txBody>
        </p:sp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AAB6F1B6-3C72-6A9A-FB6F-FBE209F35796}"/>
                </a:ext>
              </a:extLst>
            </p:cNvPr>
            <p:cNvSpPr txBox="1"/>
            <p:nvPr/>
          </p:nvSpPr>
          <p:spPr>
            <a:xfrm>
              <a:off x="1458855" y="2343373"/>
              <a:ext cx="486511" cy="2984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8583" tIns="18583" rIns="18583" bIns="18583" numCol="1" spcCol="38100" rtlCol="0" anchor="t">
              <a:spAutoFit/>
            </a:bodyPr>
            <a:lstStyle/>
            <a:p>
              <a:pPr algn="ctr" defTabSz="185873"/>
              <a:r>
                <a:rPr lang="pt-BR" sz="1301" dirty="0">
                  <a:solidFill>
                    <a:schemeClr val="accent2"/>
                  </a:solidFill>
                  <a:latin typeface="+mj-lt"/>
                </a:rPr>
                <a:t>1,155</a:t>
              </a:r>
            </a:p>
          </p:txBody>
        </p:sp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99823D05-6102-79D8-0B73-0FFFCE00D9D3}"/>
                </a:ext>
              </a:extLst>
            </p:cNvPr>
            <p:cNvSpPr txBox="1"/>
            <p:nvPr/>
          </p:nvSpPr>
          <p:spPr>
            <a:xfrm>
              <a:off x="2041581" y="2224088"/>
              <a:ext cx="486511" cy="2984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8583" tIns="18583" rIns="18583" bIns="18583" numCol="1" spcCol="38100" rtlCol="0" anchor="t">
              <a:spAutoFit/>
            </a:bodyPr>
            <a:lstStyle/>
            <a:p>
              <a:pPr algn="ctr" defTabSz="185873"/>
              <a:r>
                <a:rPr lang="pt-BR" sz="1301" dirty="0">
                  <a:solidFill>
                    <a:schemeClr val="accent2"/>
                  </a:solidFill>
                  <a:latin typeface="+mj-lt"/>
                </a:rPr>
                <a:t>1,209</a:t>
              </a:r>
            </a:p>
          </p:txBody>
        </p:sp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E19DE8B9-FE7A-13C8-9D33-1D5B8D214C1E}"/>
                </a:ext>
              </a:extLst>
            </p:cNvPr>
            <p:cNvSpPr txBox="1"/>
            <p:nvPr/>
          </p:nvSpPr>
          <p:spPr>
            <a:xfrm>
              <a:off x="2619931" y="2227416"/>
              <a:ext cx="486511" cy="2984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8583" tIns="18583" rIns="18583" bIns="18583" numCol="1" spcCol="38100" rtlCol="0" anchor="t">
              <a:spAutoFit/>
            </a:bodyPr>
            <a:lstStyle/>
            <a:p>
              <a:pPr algn="ctr" defTabSz="185873"/>
              <a:r>
                <a:rPr lang="pt-BR" sz="1301" dirty="0">
                  <a:solidFill>
                    <a:schemeClr val="accent2"/>
                  </a:solidFill>
                  <a:latin typeface="+mj-lt"/>
                </a:rPr>
                <a:t>1,221</a:t>
              </a:r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D8D06F2C-2904-C50A-60B9-B53AAF3E2228}"/>
                </a:ext>
              </a:extLst>
            </p:cNvPr>
            <p:cNvSpPr txBox="1"/>
            <p:nvPr/>
          </p:nvSpPr>
          <p:spPr>
            <a:xfrm>
              <a:off x="3185728" y="2055191"/>
              <a:ext cx="531017" cy="2984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8583" tIns="18583" rIns="18583" bIns="18583" numCol="1" spcCol="38100" rtlCol="0" anchor="t">
              <a:spAutoFit/>
            </a:bodyPr>
            <a:lstStyle/>
            <a:p>
              <a:pPr algn="ctr" defTabSz="185873"/>
              <a:r>
                <a:rPr lang="pt-BR" sz="1301" dirty="0">
                  <a:solidFill>
                    <a:schemeClr val="accent2"/>
                  </a:solidFill>
                  <a:latin typeface="+mj-lt"/>
                </a:rPr>
                <a:t>1,305</a:t>
              </a:r>
            </a:p>
          </p:txBody>
        </p:sp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2B3D796D-56F3-238E-896A-4715ED63FA28}"/>
                </a:ext>
              </a:extLst>
            </p:cNvPr>
            <p:cNvSpPr txBox="1"/>
            <p:nvPr/>
          </p:nvSpPr>
          <p:spPr>
            <a:xfrm>
              <a:off x="3799914" y="2030735"/>
              <a:ext cx="486511" cy="2984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8583" tIns="18583" rIns="18583" bIns="18583" numCol="1" spcCol="38100" rtlCol="0" anchor="t">
              <a:spAutoFit/>
            </a:bodyPr>
            <a:lstStyle/>
            <a:p>
              <a:pPr algn="ctr" defTabSz="185873"/>
              <a:r>
                <a:rPr lang="pt-BR" sz="1301" dirty="0">
                  <a:solidFill>
                    <a:schemeClr val="accent2"/>
                  </a:solidFill>
                  <a:latin typeface="+mj-lt"/>
                </a:rPr>
                <a:t>1,322</a:t>
              </a:r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77600057-AF3D-9D02-762E-8E8BC5899B09}"/>
                </a:ext>
              </a:extLst>
            </p:cNvPr>
            <p:cNvSpPr txBox="1"/>
            <p:nvPr/>
          </p:nvSpPr>
          <p:spPr>
            <a:xfrm>
              <a:off x="4416120" y="1129067"/>
              <a:ext cx="419398" cy="3492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8583" tIns="18583" rIns="18583" bIns="18583" numCol="1" spcCol="38100" rtlCol="0" anchor="t">
              <a:spAutoFit/>
            </a:bodyPr>
            <a:lstStyle/>
            <a:p>
              <a:pPr algn="ctr" defTabSz="185873"/>
              <a:r>
                <a:rPr lang="pt-BR" sz="1301" dirty="0">
                  <a:solidFill>
                    <a:schemeClr val="accent2"/>
                  </a:solidFill>
                  <a:latin typeface="+mj-lt"/>
                </a:rPr>
                <a:t>+1,350</a:t>
              </a:r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193E9CE6-9FD4-792C-046F-8985D5DC1260}"/>
                </a:ext>
              </a:extLst>
            </p:cNvPr>
            <p:cNvSpPr txBox="1"/>
            <p:nvPr/>
          </p:nvSpPr>
          <p:spPr>
            <a:xfrm>
              <a:off x="4340700" y="1435555"/>
              <a:ext cx="570240" cy="50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8583" tIns="18583" rIns="18583" bIns="18583" numCol="1" spcCol="38100" rtlCol="0" anchor="t">
              <a:spAutoFit/>
            </a:bodyPr>
            <a:lstStyle/>
            <a:p>
              <a:pPr algn="ctr" defTabSz="185873"/>
              <a:r>
                <a:rPr lang="pt-BR" sz="1000" dirty="0">
                  <a:solidFill>
                    <a:schemeClr val="tx1"/>
                  </a:solidFill>
                  <a:latin typeface="Gilroy-Bold" panose="00000800000000000000" pitchFamily="2" charset="0"/>
                </a:rPr>
                <a:t>4,97%</a:t>
              </a:r>
              <a:r>
                <a:rPr lang="pt-BR" sz="1000" dirty="0">
                  <a:solidFill>
                    <a:srgbClr val="25303A"/>
                  </a:solidFill>
                  <a:latin typeface="Gilroy-Bold" panose="00000800000000000000" pitchFamily="2" charset="0"/>
                </a:rPr>
                <a:t> de crescimento</a:t>
              </a:r>
            </a:p>
          </p:txBody>
        </p:sp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15DDF343-D387-E2A4-486B-58F5343778C4}"/>
                </a:ext>
              </a:extLst>
            </p:cNvPr>
            <p:cNvSpPr txBox="1"/>
            <p:nvPr/>
          </p:nvSpPr>
          <p:spPr>
            <a:xfrm>
              <a:off x="4245735" y="928968"/>
              <a:ext cx="760169" cy="2586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8583" tIns="18583" rIns="18583" bIns="18583" numCol="1" spcCol="38100" rtlCol="0" anchor="t">
              <a:spAutoFit/>
            </a:bodyPr>
            <a:lstStyle/>
            <a:p>
              <a:pPr algn="ctr" defTabSz="185873"/>
              <a:r>
                <a:rPr lang="pt-BR" sz="900" dirty="0">
                  <a:solidFill>
                    <a:srgbClr val="25303A"/>
                  </a:solidFill>
                </a:rPr>
                <a:t>Expectativa/ano:</a:t>
              </a:r>
            </a:p>
          </p:txBody>
        </p:sp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8D90BA9F-C197-9B2B-C1F1-5BDF5BFF726A}"/>
                </a:ext>
              </a:extLst>
            </p:cNvPr>
            <p:cNvSpPr txBox="1"/>
            <p:nvPr/>
          </p:nvSpPr>
          <p:spPr>
            <a:xfrm rot="16200000">
              <a:off x="-827994" y="2916265"/>
              <a:ext cx="2692041" cy="1805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8583" tIns="18583" rIns="18583" bIns="18583" numCol="1" spcCol="38100" rtlCol="0" anchor="t">
              <a:spAutoFit/>
            </a:bodyPr>
            <a:lstStyle/>
            <a:p>
              <a:pPr algn="ctr" defTabSz="185873"/>
              <a:r>
                <a:rPr lang="pt-BR" sz="1000" dirty="0">
                  <a:solidFill>
                    <a:schemeClr val="accent2"/>
                  </a:solidFill>
                </a:rPr>
                <a:t>Valor em Bilhões de Toneladas</a:t>
              </a:r>
            </a:p>
          </p:txBody>
        </p:sp>
      </p:grpSp>
      <p:sp>
        <p:nvSpPr>
          <p:cNvPr id="10" name="Rectangle: Rounded Corners 24">
            <a:extLst>
              <a:ext uri="{FF2B5EF4-FFF2-40B4-BE49-F238E27FC236}">
                <a16:creationId xmlns:a16="http://schemas.microsoft.com/office/drawing/2014/main" id="{73ADF815-0C78-37D4-340A-E4B337E44344}"/>
              </a:ext>
            </a:extLst>
          </p:cNvPr>
          <p:cNvSpPr/>
          <p:nvPr/>
        </p:nvSpPr>
        <p:spPr>
          <a:xfrm>
            <a:off x="625129" y="1732783"/>
            <a:ext cx="3802978" cy="67129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08000" rIns="0" bIns="144000" anchor="ctr"/>
          <a:lstStyle/>
          <a:p>
            <a:pPr>
              <a:defRPr>
                <a:solidFill>
                  <a:srgbClr val="FFFFFF"/>
                </a:solidFill>
              </a:defRPr>
            </a:pPr>
            <a:r>
              <a:rPr lang="pt-BR" sz="1400" dirty="0">
                <a:solidFill>
                  <a:schemeClr val="tx1"/>
                </a:solidFill>
                <a:latin typeface="+mj-lt"/>
              </a:rPr>
              <a:t>Mais carga, mais eficiência, mais Brasil:</a:t>
            </a:r>
            <a:endParaRPr lang="pt-BR" sz="1200" dirty="0">
              <a:solidFill>
                <a:srgbClr val="25303A"/>
              </a:solidFill>
            </a:endParaRPr>
          </a:p>
          <a:p>
            <a:pPr>
              <a:defRPr>
                <a:solidFill>
                  <a:srgbClr val="FFFFFF"/>
                </a:solidFill>
              </a:defRPr>
            </a:pPr>
            <a:r>
              <a:rPr lang="pt-BR" sz="1300" dirty="0">
                <a:solidFill>
                  <a:srgbClr val="25303A"/>
                </a:solidFill>
                <a:latin typeface="Gilroy-Bold" panose="00000800000000000000" pitchFamily="2" charset="0"/>
              </a:rPr>
              <a:t>1,347 Bilhão</a:t>
            </a:r>
            <a:r>
              <a:rPr lang="pt-BR" sz="1200" dirty="0">
                <a:solidFill>
                  <a:srgbClr val="25303A"/>
                </a:solidFill>
                <a:latin typeface="Gilroy-Bold" panose="00000800000000000000" pitchFamily="2" charset="0"/>
              </a:rPr>
              <a:t> </a:t>
            </a:r>
            <a:r>
              <a:rPr lang="pt-BR" sz="1200" dirty="0">
                <a:solidFill>
                  <a:srgbClr val="25303A"/>
                </a:solidFill>
              </a:rPr>
              <a:t>de toneladas movimentadas em 2025</a:t>
            </a:r>
          </a:p>
        </p:txBody>
      </p:sp>
      <p:sp>
        <p:nvSpPr>
          <p:cNvPr id="22" name="TextBox 34">
            <a:extLst>
              <a:ext uri="{FF2B5EF4-FFF2-40B4-BE49-F238E27FC236}">
                <a16:creationId xmlns:a16="http://schemas.microsoft.com/office/drawing/2014/main" id="{698ECB86-2057-09C3-AC64-AB5C6F9E4057}"/>
              </a:ext>
            </a:extLst>
          </p:cNvPr>
          <p:cNvSpPr txBox="1"/>
          <p:nvPr/>
        </p:nvSpPr>
        <p:spPr>
          <a:xfrm>
            <a:off x="605678" y="5774177"/>
            <a:ext cx="3999847" cy="297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8583" rIns="18583">
            <a:spAutoFit/>
          </a:bodyPr>
          <a:lstStyle>
            <a:lvl1pPr>
              <a:lnSpc>
                <a:spcPct val="150000"/>
              </a:lnSpc>
              <a:defRPr sz="2400">
                <a:solidFill>
                  <a:srgbClr val="AFABAB"/>
                </a:solidFill>
              </a:defRPr>
            </a:lvl1pPr>
          </a:lstStyle>
          <a:p>
            <a:r>
              <a:rPr lang="pt-BR" sz="1000" dirty="0">
                <a:solidFill>
                  <a:schemeClr val="tx1"/>
                </a:solidFill>
              </a:rPr>
              <a:t>*Dados comparativos entre </a:t>
            </a:r>
            <a:r>
              <a:rPr lang="pt-BR" sz="1000" dirty="0" err="1">
                <a:solidFill>
                  <a:schemeClr val="tx1"/>
                </a:solidFill>
              </a:rPr>
              <a:t>jan</a:t>
            </a:r>
            <a:r>
              <a:rPr lang="pt-BR" sz="1000" dirty="0">
                <a:solidFill>
                  <a:schemeClr val="tx1"/>
                </a:solidFill>
              </a:rPr>
              <a:t> e out de 2024 e </a:t>
            </a:r>
            <a:r>
              <a:rPr lang="pt-BR" sz="1000" dirty="0" err="1">
                <a:solidFill>
                  <a:schemeClr val="tx1"/>
                </a:solidFill>
              </a:rPr>
              <a:t>jan</a:t>
            </a:r>
            <a:r>
              <a:rPr lang="pt-BR" sz="1000" dirty="0">
                <a:solidFill>
                  <a:schemeClr val="tx1"/>
                </a:solidFill>
              </a:rPr>
              <a:t> e out de 2025</a:t>
            </a:r>
            <a:endParaRPr lang="pt-BR" sz="1000" dirty="0"/>
          </a:p>
        </p:txBody>
      </p: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E7D27E22-C576-4120-C0F7-3FE6532C3680}"/>
              </a:ext>
            </a:extLst>
          </p:cNvPr>
          <p:cNvGrpSpPr/>
          <p:nvPr/>
        </p:nvGrpSpPr>
        <p:grpSpPr>
          <a:xfrm>
            <a:off x="5074410" y="4052180"/>
            <a:ext cx="4610692" cy="1922581"/>
            <a:chOff x="-377427" y="318846"/>
            <a:chExt cx="4247419" cy="2299264"/>
          </a:xfrm>
        </p:grpSpPr>
        <p:graphicFrame>
          <p:nvGraphicFramePr>
            <p:cNvPr id="25" name="Chart 38">
              <a:extLst>
                <a:ext uri="{FF2B5EF4-FFF2-40B4-BE49-F238E27FC236}">
                  <a16:creationId xmlns:a16="http://schemas.microsoft.com/office/drawing/2014/main" id="{2FC7B0A4-021A-3A9E-D979-AFB24FCFB66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22786906"/>
                </p:ext>
              </p:extLst>
            </p:nvPr>
          </p:nvGraphicFramePr>
          <p:xfrm>
            <a:off x="-80765" y="474940"/>
            <a:ext cx="3950757" cy="196388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A7891475-448B-6DB9-B6BA-4B94A93E685F}"/>
                </a:ext>
              </a:extLst>
            </p:cNvPr>
            <p:cNvSpPr txBox="1"/>
            <p:nvPr/>
          </p:nvSpPr>
          <p:spPr>
            <a:xfrm rot="16200000">
              <a:off x="-1438891" y="1380310"/>
              <a:ext cx="2299264" cy="1763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8583" tIns="18583" rIns="18583" bIns="18583" numCol="1" spcCol="38100" rtlCol="0" anchor="t">
              <a:spAutoFit/>
            </a:bodyPr>
            <a:lstStyle/>
            <a:p>
              <a:pPr algn="ctr" defTabSz="185873"/>
              <a:r>
                <a:rPr lang="pt-BR" sz="1000" dirty="0">
                  <a:solidFill>
                    <a:schemeClr val="accent2"/>
                  </a:solidFill>
                </a:rPr>
                <a:t>Valor em Milhões de Toneladas</a:t>
              </a:r>
            </a:p>
          </p:txBody>
        </p:sp>
      </p:grpSp>
      <p:sp>
        <p:nvSpPr>
          <p:cNvPr id="29" name="TextBox 34">
            <a:extLst>
              <a:ext uri="{FF2B5EF4-FFF2-40B4-BE49-F238E27FC236}">
                <a16:creationId xmlns:a16="http://schemas.microsoft.com/office/drawing/2014/main" id="{850BD851-0725-8BCB-6142-14C3DFFC537F}"/>
              </a:ext>
            </a:extLst>
          </p:cNvPr>
          <p:cNvSpPr txBox="1"/>
          <p:nvPr/>
        </p:nvSpPr>
        <p:spPr>
          <a:xfrm>
            <a:off x="9982843" y="4630652"/>
            <a:ext cx="1464036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8583" rIns="18583">
            <a:spAutoFit/>
          </a:bodyPr>
          <a:lstStyle>
            <a:lvl1pPr>
              <a:lnSpc>
                <a:spcPct val="150000"/>
              </a:lnSpc>
              <a:defRPr sz="2400">
                <a:solidFill>
                  <a:srgbClr val="AFABAB"/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1000" dirty="0">
                <a:solidFill>
                  <a:srgbClr val="25303A"/>
                </a:solidFill>
                <a:latin typeface="Gilroy-Bold" panose="00000800000000000000" pitchFamily="2" charset="0"/>
              </a:rPr>
              <a:t>PRINCIPAIS DESTINOS: </a:t>
            </a:r>
            <a:r>
              <a:rPr lang="pt-BR" sz="1000" dirty="0">
                <a:solidFill>
                  <a:schemeClr val="tx1"/>
                </a:solidFill>
              </a:rPr>
              <a:t>China, Malásia, Japão, Singapura e Espanha </a:t>
            </a:r>
            <a:r>
              <a:rPr lang="pt-BR" sz="1000" dirty="0"/>
              <a:t>Dados: JAN-NOV/2025</a:t>
            </a:r>
          </a:p>
        </p:txBody>
      </p:sp>
      <p:sp>
        <p:nvSpPr>
          <p:cNvPr id="37" name="Slide Number Placeholder 1">
            <a:extLst>
              <a:ext uri="{FF2B5EF4-FFF2-40B4-BE49-F238E27FC236}">
                <a16:creationId xmlns:a16="http://schemas.microsoft.com/office/drawing/2014/main" id="{E4B2D64D-63C8-4CF4-A740-DEDECF5AD99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38266" y="6383722"/>
            <a:ext cx="164466" cy="24250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 dirty="0"/>
          </a:p>
        </p:txBody>
      </p:sp>
      <p:grpSp>
        <p:nvGrpSpPr>
          <p:cNvPr id="38" name="Agrupar 37">
            <a:extLst>
              <a:ext uri="{FF2B5EF4-FFF2-40B4-BE49-F238E27FC236}">
                <a16:creationId xmlns:a16="http://schemas.microsoft.com/office/drawing/2014/main" id="{B3ECB6CC-6B31-4798-914E-15236299C7D6}"/>
              </a:ext>
            </a:extLst>
          </p:cNvPr>
          <p:cNvGrpSpPr/>
          <p:nvPr/>
        </p:nvGrpSpPr>
        <p:grpSpPr>
          <a:xfrm>
            <a:off x="371475" y="6368563"/>
            <a:ext cx="4750911" cy="215444"/>
            <a:chOff x="327561" y="6430768"/>
            <a:chExt cx="4750911" cy="215444"/>
          </a:xfrm>
        </p:grpSpPr>
        <p:sp>
          <p:nvSpPr>
            <p:cNvPr id="39" name="Footer Placeholder 2">
              <a:extLst>
                <a:ext uri="{FF2B5EF4-FFF2-40B4-BE49-F238E27FC236}">
                  <a16:creationId xmlns:a16="http://schemas.microsoft.com/office/drawing/2014/main" id="{C219D105-6EF6-4B96-88FA-612440D0484F}"/>
                </a:ext>
              </a:extLst>
            </p:cNvPr>
            <p:cNvSpPr txBox="1"/>
            <p:nvPr/>
          </p:nvSpPr>
          <p:spPr>
            <a:xfrm>
              <a:off x="936066" y="6430768"/>
              <a:ext cx="4142406" cy="21544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 anchor="ctr">
              <a:spAutoFit/>
            </a:bodyPr>
            <a:lstStyle>
              <a:lvl1pPr>
                <a:defRPr sz="1600" b="1" spc="300">
                  <a:solidFill>
                    <a:srgbClr val="44546A"/>
                  </a:solidFill>
                </a:defRPr>
              </a:lvl1pPr>
            </a:lstStyle>
            <a:p>
              <a:r>
                <a:rPr lang="pt-BR" sz="800" b="0" spc="200" dirty="0">
                  <a:solidFill>
                    <a:srgbClr val="25303A"/>
                  </a:solidFill>
                  <a:latin typeface="Gilroy-Bold" panose="00000800000000000000" pitchFamily="2" charset="0"/>
                </a:rPr>
                <a:t>SNP – SECRETARIA NACIONAL DE PORTOS</a:t>
              </a:r>
              <a:endParaRPr sz="800" b="0" spc="200" dirty="0">
                <a:solidFill>
                  <a:srgbClr val="25303A"/>
                </a:solidFill>
                <a:latin typeface="Gilroy-Bold" panose="00000800000000000000" pitchFamily="2" charset="0"/>
              </a:endParaRPr>
            </a:p>
          </p:txBody>
        </p:sp>
        <p:pic>
          <p:nvPicPr>
            <p:cNvPr id="40" name="Gráfico 39">
              <a:extLst>
                <a:ext uri="{FF2B5EF4-FFF2-40B4-BE49-F238E27FC236}">
                  <a16:creationId xmlns:a16="http://schemas.microsoft.com/office/drawing/2014/main" id="{762D826F-F230-424D-BB21-5FE88FC22D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27561" y="6447806"/>
              <a:ext cx="537853" cy="181369"/>
            </a:xfrm>
            <a:prstGeom prst="rect">
              <a:avLst/>
            </a:prstGeom>
          </p:spPr>
        </p:pic>
      </p:grpSp>
      <p:sp>
        <p:nvSpPr>
          <p:cNvPr id="2" name="Rectangle: Rounded Corners 24">
            <a:extLst>
              <a:ext uri="{FF2B5EF4-FFF2-40B4-BE49-F238E27FC236}">
                <a16:creationId xmlns:a16="http://schemas.microsoft.com/office/drawing/2014/main" id="{A794E0F6-84DD-72C4-BB61-7C9288B06D15}"/>
              </a:ext>
            </a:extLst>
          </p:cNvPr>
          <p:cNvSpPr/>
          <p:nvPr/>
        </p:nvSpPr>
        <p:spPr>
          <a:xfrm>
            <a:off x="640401" y="3024357"/>
            <a:ext cx="1781202" cy="7994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pt-BR" sz="1463" dirty="0">
                <a:solidFill>
                  <a:srgbClr val="25303A"/>
                </a:solidFill>
              </a:rPr>
              <a:t>Itajaí</a:t>
            </a:r>
          </a:p>
          <a:p>
            <a:pPr algn="ctr">
              <a:defRPr>
                <a:solidFill>
                  <a:srgbClr val="FFFFFF"/>
                </a:solidFill>
              </a:defRPr>
            </a:pPr>
            <a:r>
              <a:rPr lang="pt-BR" sz="3252" dirty="0">
                <a:solidFill>
                  <a:schemeClr val="tx2"/>
                </a:solidFill>
                <a:latin typeface="+mj-lt"/>
              </a:rPr>
              <a:t>4</a:t>
            </a:r>
            <a:r>
              <a:rPr lang="pt-BR" sz="1138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pt-BR" sz="1138" dirty="0">
                <a:solidFill>
                  <a:schemeClr val="tx1"/>
                </a:solidFill>
                <a:latin typeface="+mj-lt"/>
              </a:rPr>
              <a:t>(+300%)</a:t>
            </a:r>
            <a:endParaRPr sz="1138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58503282-B863-EF6F-C82B-4325F01E8C14}"/>
              </a:ext>
            </a:extLst>
          </p:cNvPr>
          <p:cNvGrpSpPr/>
          <p:nvPr/>
        </p:nvGrpSpPr>
        <p:grpSpPr>
          <a:xfrm>
            <a:off x="9597020" y="891828"/>
            <a:ext cx="1210143" cy="914685"/>
            <a:chOff x="3719750" y="1575481"/>
            <a:chExt cx="1210143" cy="914685"/>
          </a:xfrm>
        </p:grpSpPr>
        <p:sp>
          <p:nvSpPr>
            <p:cNvPr id="24" name="Arco 23">
              <a:extLst>
                <a:ext uri="{FF2B5EF4-FFF2-40B4-BE49-F238E27FC236}">
                  <a16:creationId xmlns:a16="http://schemas.microsoft.com/office/drawing/2014/main" id="{B7F87BFD-3461-90FA-49C3-617EB7C2FFF4}"/>
                </a:ext>
              </a:extLst>
            </p:cNvPr>
            <p:cNvSpPr/>
            <p:nvPr/>
          </p:nvSpPr>
          <p:spPr>
            <a:xfrm>
              <a:off x="4239733" y="1575481"/>
              <a:ext cx="690160" cy="914685"/>
            </a:xfrm>
            <a:prstGeom prst="arc">
              <a:avLst>
                <a:gd name="adj1" fmla="val 8968967"/>
                <a:gd name="adj2" fmla="val 16196785"/>
              </a:avLst>
            </a:prstGeom>
            <a:ln w="19050">
              <a:solidFill>
                <a:srgbClr val="FFC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Retângulo: Cantos Arredondados 31">
              <a:extLst>
                <a:ext uri="{FF2B5EF4-FFF2-40B4-BE49-F238E27FC236}">
                  <a16:creationId xmlns:a16="http://schemas.microsoft.com/office/drawing/2014/main" id="{633AB3B4-9B6A-EFAA-FF3B-2B5A82B93B6C}"/>
                </a:ext>
              </a:extLst>
            </p:cNvPr>
            <p:cNvSpPr/>
            <p:nvPr/>
          </p:nvSpPr>
          <p:spPr>
            <a:xfrm>
              <a:off x="3719750" y="1769919"/>
              <a:ext cx="749711" cy="203284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200" dirty="0">
                  <a:solidFill>
                    <a:srgbClr val="25303A"/>
                  </a:solidFill>
                  <a:latin typeface="Rawline Bold" panose="00000800000000000000" pitchFamily="2" charset="0"/>
                </a:rPr>
                <a:t>+4,97%</a:t>
              </a:r>
            </a:p>
          </p:txBody>
        </p:sp>
      </p:grpSp>
      <p:grpSp>
        <p:nvGrpSpPr>
          <p:cNvPr id="33" name="Agrupar 32">
            <a:extLst>
              <a:ext uri="{FF2B5EF4-FFF2-40B4-BE49-F238E27FC236}">
                <a16:creationId xmlns:a16="http://schemas.microsoft.com/office/drawing/2014/main" id="{1B38FE0A-B8E3-7ECE-10F9-55EFB49C2FB8}"/>
              </a:ext>
            </a:extLst>
          </p:cNvPr>
          <p:cNvGrpSpPr/>
          <p:nvPr/>
        </p:nvGrpSpPr>
        <p:grpSpPr>
          <a:xfrm>
            <a:off x="10730166" y="213509"/>
            <a:ext cx="1461834" cy="382849"/>
            <a:chOff x="10551561" y="213509"/>
            <a:chExt cx="1461834" cy="382849"/>
          </a:xfrm>
        </p:grpSpPr>
        <p:sp>
          <p:nvSpPr>
            <p:cNvPr id="34" name="Retângulo 33">
              <a:extLst>
                <a:ext uri="{FF2B5EF4-FFF2-40B4-BE49-F238E27FC236}">
                  <a16:creationId xmlns:a16="http://schemas.microsoft.com/office/drawing/2014/main" id="{26B5E596-66E4-8DC7-2DBC-C337C5E9C05E}"/>
                </a:ext>
              </a:extLst>
            </p:cNvPr>
            <p:cNvSpPr/>
            <p:nvPr/>
          </p:nvSpPr>
          <p:spPr>
            <a:xfrm>
              <a:off x="10551561" y="213509"/>
              <a:ext cx="1461834" cy="382849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defTabSz="457200"/>
              <a:endParaRPr lang="pt-BR" sz="1800"/>
            </a:p>
          </p:txBody>
        </p:sp>
        <p:sp>
          <p:nvSpPr>
            <p:cNvPr id="35" name="Footer Placeholder 2">
              <a:extLst>
                <a:ext uri="{FF2B5EF4-FFF2-40B4-BE49-F238E27FC236}">
                  <a16:creationId xmlns:a16="http://schemas.microsoft.com/office/drawing/2014/main" id="{E9F4DA08-9AE0-5B8E-8C75-9B02714D4FFA}"/>
                </a:ext>
              </a:extLst>
            </p:cNvPr>
            <p:cNvSpPr txBox="1"/>
            <p:nvPr/>
          </p:nvSpPr>
          <p:spPr>
            <a:xfrm>
              <a:off x="10732449" y="247164"/>
              <a:ext cx="1130333" cy="30777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8583" rIns="18583" anchor="ctr">
              <a:spAutoFit/>
            </a:bodyPr>
            <a:lstStyle>
              <a:lvl1pPr>
                <a:defRPr sz="1600" b="1" spc="300">
                  <a:solidFill>
                    <a:srgbClr val="44546A"/>
                  </a:solidFill>
                </a:defRPr>
              </a:lvl1pPr>
            </a:lstStyle>
            <a:p>
              <a:r>
                <a:rPr lang="pt-BR" sz="1400" b="0" spc="200" dirty="0">
                  <a:solidFill>
                    <a:srgbClr val="FFFFFF"/>
                  </a:solidFill>
                  <a:latin typeface="Gilroy-Bold" panose="00000800000000000000" pitchFamily="2" charset="0"/>
                </a:rPr>
                <a:t>PORTOS</a:t>
              </a:r>
              <a:endParaRPr sz="1400" b="0" spc="200" dirty="0">
                <a:solidFill>
                  <a:srgbClr val="FFFFFF"/>
                </a:solidFill>
                <a:latin typeface="Gilroy-Bold" panose="00000800000000000000" pitchFamily="2" charset="0"/>
              </a:endParaRPr>
            </a:p>
          </p:txBody>
        </p:sp>
      </p:grp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28B0C-F7F5-1DBC-72F1-6FD6483C9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Rectangle 21">
            <a:extLst>
              <a:ext uri="{FF2B5EF4-FFF2-40B4-BE49-F238E27FC236}">
                <a16:creationId xmlns:a16="http://schemas.microsoft.com/office/drawing/2014/main" id="{DE9C43A7-10FE-FBA9-0595-77B4199B13B5}"/>
              </a:ext>
            </a:extLst>
          </p:cNvPr>
          <p:cNvSpPr/>
          <p:nvPr/>
        </p:nvSpPr>
        <p:spPr>
          <a:xfrm>
            <a:off x="5511465" y="0"/>
            <a:ext cx="1172305" cy="1053188"/>
          </a:xfrm>
          <a:prstGeom prst="rect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2"/>
          </a:p>
        </p:txBody>
      </p:sp>
      <p:sp>
        <p:nvSpPr>
          <p:cNvPr id="476" name="TextBox 22">
            <a:extLst>
              <a:ext uri="{FF2B5EF4-FFF2-40B4-BE49-F238E27FC236}">
                <a16:creationId xmlns:a16="http://schemas.microsoft.com/office/drawing/2014/main" id="{BB566A0E-2826-354E-B97D-322C82AAF720}"/>
              </a:ext>
            </a:extLst>
          </p:cNvPr>
          <p:cNvSpPr txBox="1"/>
          <p:nvPr/>
        </p:nvSpPr>
        <p:spPr>
          <a:xfrm>
            <a:off x="3491485" y="491285"/>
            <a:ext cx="5212265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8583" rIns="18583">
            <a:spAutoFit/>
          </a:bodyPr>
          <a:lstStyle>
            <a:lvl1pPr algn="ctr">
              <a:defRPr sz="8000" b="1"/>
            </a:lvl1pPr>
          </a:lstStyle>
          <a:p>
            <a:r>
              <a:rPr lang="pt-BR" sz="3600" b="0" dirty="0">
                <a:solidFill>
                  <a:schemeClr val="bg1"/>
                </a:solidFill>
                <a:latin typeface="+mj-lt"/>
              </a:rPr>
              <a:t>Investimentos</a:t>
            </a:r>
            <a:endParaRPr sz="3600" b="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Rectangle: Rounded Corners 24">
            <a:extLst>
              <a:ext uri="{FF2B5EF4-FFF2-40B4-BE49-F238E27FC236}">
                <a16:creationId xmlns:a16="http://schemas.microsoft.com/office/drawing/2014/main" id="{96E1E591-298A-5EEB-B382-74C377BE65D4}"/>
              </a:ext>
            </a:extLst>
          </p:cNvPr>
          <p:cNvSpPr/>
          <p:nvPr/>
        </p:nvSpPr>
        <p:spPr>
          <a:xfrm>
            <a:off x="1604239" y="1216749"/>
            <a:ext cx="4372880" cy="451659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2" dirty="0"/>
          </a:p>
        </p:txBody>
      </p:sp>
      <p:graphicFrame>
        <p:nvGraphicFramePr>
          <p:cNvPr id="7" name="Gráfico de Colunas em Camadas 2D">
            <a:extLst>
              <a:ext uri="{FF2B5EF4-FFF2-40B4-BE49-F238E27FC236}">
                <a16:creationId xmlns:a16="http://schemas.microsoft.com/office/drawing/2014/main" id="{E8B6063A-0680-825D-3B49-D90A7AE37F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6256307"/>
              </p:ext>
            </p:extLst>
          </p:nvPr>
        </p:nvGraphicFramePr>
        <p:xfrm>
          <a:off x="1775379" y="1641973"/>
          <a:ext cx="3758023" cy="2605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CaixaDeTexto 7">
            <a:extLst>
              <a:ext uri="{FF2B5EF4-FFF2-40B4-BE49-F238E27FC236}">
                <a16:creationId xmlns:a16="http://schemas.microsoft.com/office/drawing/2014/main" id="{AFB17653-AFA2-34D6-18DF-921E232AC0B7}"/>
              </a:ext>
            </a:extLst>
          </p:cNvPr>
          <p:cNvSpPr txBox="1"/>
          <p:nvPr/>
        </p:nvSpPr>
        <p:spPr>
          <a:xfrm>
            <a:off x="2066388" y="3606955"/>
            <a:ext cx="433728" cy="237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algn="ctr" defTabSz="185873"/>
            <a:r>
              <a:rPr lang="pt-BR" sz="1301" dirty="0">
                <a:solidFill>
                  <a:schemeClr val="accent2"/>
                </a:solidFill>
                <a:latin typeface="+mj-lt"/>
              </a:rPr>
              <a:t>0,178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CAA288F-BCF4-E7D5-4D14-7329C67E59AE}"/>
              </a:ext>
            </a:extLst>
          </p:cNvPr>
          <p:cNvSpPr txBox="1"/>
          <p:nvPr/>
        </p:nvSpPr>
        <p:spPr>
          <a:xfrm>
            <a:off x="2516394" y="3392171"/>
            <a:ext cx="522432" cy="237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algn="ctr" defTabSz="185873"/>
            <a:r>
              <a:rPr lang="pt-BR" sz="1301" dirty="0">
                <a:solidFill>
                  <a:schemeClr val="accent2"/>
                </a:solidFill>
                <a:latin typeface="+mj-lt"/>
              </a:rPr>
              <a:t>0,338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9CA046C-2916-FF01-CECE-4C0D568D77FB}"/>
              </a:ext>
            </a:extLst>
          </p:cNvPr>
          <p:cNvSpPr txBox="1"/>
          <p:nvPr/>
        </p:nvSpPr>
        <p:spPr>
          <a:xfrm>
            <a:off x="3038826" y="2999074"/>
            <a:ext cx="480290" cy="237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algn="ctr" defTabSz="185873"/>
            <a:r>
              <a:rPr lang="pt-BR" sz="1301" dirty="0">
                <a:solidFill>
                  <a:schemeClr val="accent2"/>
                </a:solidFill>
                <a:latin typeface="+mj-lt"/>
              </a:rPr>
              <a:t>0,645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56D5C21C-F6C3-19DD-586E-D8D403B51F8D}"/>
              </a:ext>
            </a:extLst>
          </p:cNvPr>
          <p:cNvSpPr txBox="1"/>
          <p:nvPr/>
        </p:nvSpPr>
        <p:spPr>
          <a:xfrm>
            <a:off x="3526395" y="3492597"/>
            <a:ext cx="496242" cy="237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algn="ctr" defTabSz="185873"/>
            <a:r>
              <a:rPr lang="pt-BR" sz="1301" dirty="0">
                <a:solidFill>
                  <a:schemeClr val="accent2"/>
                </a:solidFill>
                <a:latin typeface="+mj-lt"/>
              </a:rPr>
              <a:t>0,263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1F63635A-C66A-1CF9-56EA-0E8CA01E656F}"/>
              </a:ext>
            </a:extLst>
          </p:cNvPr>
          <p:cNvSpPr txBox="1"/>
          <p:nvPr/>
        </p:nvSpPr>
        <p:spPr>
          <a:xfrm>
            <a:off x="4038571" y="3310144"/>
            <a:ext cx="473405" cy="237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algn="ctr" defTabSz="185873"/>
            <a:r>
              <a:rPr lang="pt-BR" sz="1301" dirty="0">
                <a:solidFill>
                  <a:schemeClr val="accent2"/>
                </a:solidFill>
                <a:latin typeface="+mj-lt"/>
              </a:rPr>
              <a:t>0,41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58535E3E-F64C-8A8D-5789-373703AA8007}"/>
              </a:ext>
            </a:extLst>
          </p:cNvPr>
          <p:cNvSpPr txBox="1"/>
          <p:nvPr/>
        </p:nvSpPr>
        <p:spPr>
          <a:xfrm>
            <a:off x="4555384" y="2016214"/>
            <a:ext cx="433728" cy="237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algn="ctr" defTabSz="185873"/>
            <a:r>
              <a:rPr lang="pt-BR" sz="1301" dirty="0">
                <a:solidFill>
                  <a:schemeClr val="accent2"/>
                </a:solidFill>
                <a:latin typeface="+mj-lt"/>
              </a:rPr>
              <a:t>1,04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63EEFD92-66FE-6778-83A0-A69DA02D85FC}"/>
              </a:ext>
            </a:extLst>
          </p:cNvPr>
          <p:cNvSpPr txBox="1"/>
          <p:nvPr/>
        </p:nvSpPr>
        <p:spPr>
          <a:xfrm>
            <a:off x="5052661" y="1625070"/>
            <a:ext cx="433728" cy="237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algn="ctr" defTabSz="185873"/>
            <a:r>
              <a:rPr lang="pt-BR" sz="1301" dirty="0">
                <a:solidFill>
                  <a:schemeClr val="accent2"/>
                </a:solidFill>
                <a:latin typeface="+mj-lt"/>
              </a:rPr>
              <a:t>1,70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348EEEC9-E5AD-C10E-0F87-07F77BC92EB3}"/>
              </a:ext>
            </a:extLst>
          </p:cNvPr>
          <p:cNvSpPr txBox="1"/>
          <p:nvPr/>
        </p:nvSpPr>
        <p:spPr>
          <a:xfrm rot="16200000">
            <a:off x="1215157" y="3164565"/>
            <a:ext cx="1208231" cy="1606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algn="ctr" defTabSz="185873"/>
            <a:r>
              <a:rPr lang="pt-BR" sz="800" dirty="0">
                <a:solidFill>
                  <a:schemeClr val="accent2"/>
                </a:solidFill>
              </a:rPr>
              <a:t>Valor em Bilhões de R$</a:t>
            </a:r>
          </a:p>
        </p:txBody>
      </p:sp>
      <p:sp>
        <p:nvSpPr>
          <p:cNvPr id="43" name="Rectangle: Rounded Corners 24">
            <a:extLst>
              <a:ext uri="{FF2B5EF4-FFF2-40B4-BE49-F238E27FC236}">
                <a16:creationId xmlns:a16="http://schemas.microsoft.com/office/drawing/2014/main" id="{EB865363-00C9-20E3-25A8-14D0C3941D2B}"/>
              </a:ext>
            </a:extLst>
          </p:cNvPr>
          <p:cNvSpPr/>
          <p:nvPr/>
        </p:nvSpPr>
        <p:spPr>
          <a:xfrm>
            <a:off x="6224576" y="1216750"/>
            <a:ext cx="4372880" cy="451659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2"/>
          </a:p>
        </p:txBody>
      </p:sp>
      <p:graphicFrame>
        <p:nvGraphicFramePr>
          <p:cNvPr id="44" name="Gráfico de Colunas em Camadas 2D">
            <a:extLst>
              <a:ext uri="{FF2B5EF4-FFF2-40B4-BE49-F238E27FC236}">
                <a16:creationId xmlns:a16="http://schemas.microsoft.com/office/drawing/2014/main" id="{5C91F026-88E4-90BB-6970-B6AA7E680B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4456927"/>
              </p:ext>
            </p:extLst>
          </p:nvPr>
        </p:nvGraphicFramePr>
        <p:xfrm>
          <a:off x="6656969" y="1642761"/>
          <a:ext cx="3758023" cy="2609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5" name="CaixaDeTexto 44">
            <a:extLst>
              <a:ext uri="{FF2B5EF4-FFF2-40B4-BE49-F238E27FC236}">
                <a16:creationId xmlns:a16="http://schemas.microsoft.com/office/drawing/2014/main" id="{9937E690-BADD-9EAF-D697-AB978A13B117}"/>
              </a:ext>
            </a:extLst>
          </p:cNvPr>
          <p:cNvSpPr txBox="1"/>
          <p:nvPr/>
        </p:nvSpPr>
        <p:spPr>
          <a:xfrm>
            <a:off x="6690347" y="3705180"/>
            <a:ext cx="433728" cy="237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algn="ctr" defTabSz="185873"/>
            <a:r>
              <a:rPr lang="pt-BR" sz="1301" dirty="0">
                <a:solidFill>
                  <a:schemeClr val="accent2"/>
                </a:solidFill>
                <a:latin typeface="+mj-lt"/>
              </a:rPr>
              <a:t>1,1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2CCADDB5-6F1F-7F7C-6D9F-6A36F64A33CA}"/>
              </a:ext>
            </a:extLst>
          </p:cNvPr>
          <p:cNvSpPr txBox="1"/>
          <p:nvPr/>
        </p:nvSpPr>
        <p:spPr>
          <a:xfrm>
            <a:off x="7187888" y="3725401"/>
            <a:ext cx="433728" cy="237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algn="ctr" defTabSz="185873"/>
            <a:r>
              <a:rPr lang="pt-BR" sz="1301" dirty="0">
                <a:solidFill>
                  <a:schemeClr val="accent2"/>
                </a:solidFill>
                <a:latin typeface="+mj-lt"/>
              </a:rPr>
              <a:t>1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C035D842-D63A-4761-D235-71B679B46A5F}"/>
              </a:ext>
            </a:extLst>
          </p:cNvPr>
          <p:cNvSpPr txBox="1"/>
          <p:nvPr/>
        </p:nvSpPr>
        <p:spPr>
          <a:xfrm>
            <a:off x="7639831" y="3624628"/>
            <a:ext cx="522134" cy="237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algn="ctr" defTabSz="185873"/>
            <a:r>
              <a:rPr lang="pt-BR" sz="1301" dirty="0">
                <a:solidFill>
                  <a:schemeClr val="accent2"/>
                </a:solidFill>
                <a:latin typeface="+mj-lt"/>
              </a:rPr>
              <a:t>1,8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797C5D46-E74B-16FC-D5D1-DA88BFB09B59}"/>
              </a:ext>
            </a:extLst>
          </p:cNvPr>
          <p:cNvSpPr txBox="1"/>
          <p:nvPr/>
        </p:nvSpPr>
        <p:spPr>
          <a:xfrm>
            <a:off x="8177827" y="3433315"/>
            <a:ext cx="433728" cy="237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algn="ctr" defTabSz="185873"/>
            <a:r>
              <a:rPr lang="pt-BR" sz="1301" dirty="0">
                <a:solidFill>
                  <a:schemeClr val="accent2"/>
                </a:solidFill>
                <a:latin typeface="+mj-lt"/>
              </a:rPr>
              <a:t>3,5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845DC2BC-673C-DA74-7D99-209D410B5180}"/>
              </a:ext>
            </a:extLst>
          </p:cNvPr>
          <p:cNvSpPr txBox="1"/>
          <p:nvPr/>
        </p:nvSpPr>
        <p:spPr>
          <a:xfrm>
            <a:off x="8658099" y="2644853"/>
            <a:ext cx="473405" cy="237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algn="ctr" defTabSz="185873"/>
            <a:r>
              <a:rPr lang="pt-BR" sz="1301" dirty="0">
                <a:solidFill>
                  <a:schemeClr val="accent2"/>
                </a:solidFill>
                <a:latin typeface="+mj-lt"/>
              </a:rPr>
              <a:t>10,2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66FCA6F9-5004-3F7A-6A09-0DEA6CF8AF84}"/>
              </a:ext>
            </a:extLst>
          </p:cNvPr>
          <p:cNvSpPr txBox="1"/>
          <p:nvPr/>
        </p:nvSpPr>
        <p:spPr>
          <a:xfrm>
            <a:off x="9171520" y="2596285"/>
            <a:ext cx="433728" cy="237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algn="ctr" defTabSz="185873"/>
            <a:r>
              <a:rPr lang="pt-BR" sz="1301" dirty="0">
                <a:solidFill>
                  <a:schemeClr val="accent2"/>
                </a:solidFill>
                <a:latin typeface="+mj-lt"/>
              </a:rPr>
              <a:t>10,6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EEE8475F-DE18-5B9E-929A-852075FBFD8A}"/>
              </a:ext>
            </a:extLst>
          </p:cNvPr>
          <p:cNvSpPr txBox="1"/>
          <p:nvPr/>
        </p:nvSpPr>
        <p:spPr>
          <a:xfrm>
            <a:off x="9668156" y="1734128"/>
            <a:ext cx="433728" cy="237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algn="ctr" defTabSz="185873"/>
            <a:r>
              <a:rPr lang="pt-BR" sz="1301" dirty="0">
                <a:solidFill>
                  <a:schemeClr val="accent2"/>
                </a:solidFill>
                <a:latin typeface="+mj-lt"/>
              </a:rPr>
              <a:t>18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1F31BBF8-97BE-43BE-3FAC-9B88C8F2A0B8}"/>
              </a:ext>
            </a:extLst>
          </p:cNvPr>
          <p:cNvSpPr txBox="1"/>
          <p:nvPr/>
        </p:nvSpPr>
        <p:spPr>
          <a:xfrm rot="16200000">
            <a:off x="5834374" y="3168320"/>
            <a:ext cx="1210466" cy="1606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algn="ctr" defTabSz="185873"/>
            <a:r>
              <a:rPr lang="pt-BR" sz="800" dirty="0">
                <a:solidFill>
                  <a:schemeClr val="accent2"/>
                </a:solidFill>
              </a:rPr>
              <a:t>Valor em Bilhões de R$</a:t>
            </a: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E94A2092-8285-019C-02C0-23E90551950F}"/>
              </a:ext>
            </a:extLst>
          </p:cNvPr>
          <p:cNvSpPr txBox="1"/>
          <p:nvPr/>
        </p:nvSpPr>
        <p:spPr>
          <a:xfrm>
            <a:off x="1819269" y="4926341"/>
            <a:ext cx="3925142" cy="2048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defTabSz="185873"/>
            <a:r>
              <a:rPr lang="pt-BR" sz="1050" dirty="0">
                <a:solidFill>
                  <a:schemeClr val="accent2"/>
                </a:solidFill>
              </a:rPr>
              <a:t>*RAP + PLOA 2025 + orçamento de investimento das Estatais</a:t>
            </a: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EB36E933-A897-FC36-B904-02C937C4B0A5}"/>
              </a:ext>
            </a:extLst>
          </p:cNvPr>
          <p:cNvSpPr txBox="1"/>
          <p:nvPr/>
        </p:nvSpPr>
        <p:spPr>
          <a:xfrm>
            <a:off x="6439607" y="4934108"/>
            <a:ext cx="3925142" cy="1991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defTabSz="185873"/>
            <a:r>
              <a:rPr lang="pt-BR" sz="1050" dirty="0">
                <a:solidFill>
                  <a:schemeClr val="accent2"/>
                </a:solidFill>
              </a:rPr>
              <a:t>*Leilões + gestão de contratos + </a:t>
            </a:r>
            <a:r>
              <a:rPr lang="pt-BR" sz="1050" dirty="0" err="1">
                <a:solidFill>
                  <a:schemeClr val="accent2"/>
                </a:solidFill>
              </a:rPr>
              <a:t>TUPs</a:t>
            </a:r>
            <a:endParaRPr lang="pt-BR" sz="1050" dirty="0">
              <a:solidFill>
                <a:schemeClr val="accent2"/>
              </a:solidFill>
            </a:endParaRP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FFDF419D-7E29-3B75-9240-87B8A0B5C62D}"/>
              </a:ext>
            </a:extLst>
          </p:cNvPr>
          <p:cNvSpPr txBox="1"/>
          <p:nvPr/>
        </p:nvSpPr>
        <p:spPr>
          <a:xfrm>
            <a:off x="1819272" y="1365735"/>
            <a:ext cx="3538939" cy="2529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defTabSz="185873"/>
            <a:r>
              <a:rPr lang="pt-BR" sz="1400" dirty="0">
                <a:solidFill>
                  <a:schemeClr val="accent2"/>
                </a:solidFill>
                <a:latin typeface="+mj-lt"/>
              </a:rPr>
              <a:t>INVESTIMENTOS PÚBLICOS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BD6B057C-8200-AE83-997A-1F70A0B65820}"/>
              </a:ext>
            </a:extLst>
          </p:cNvPr>
          <p:cNvSpPr txBox="1"/>
          <p:nvPr/>
        </p:nvSpPr>
        <p:spPr>
          <a:xfrm>
            <a:off x="6439609" y="1365735"/>
            <a:ext cx="3538939" cy="2529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defTabSz="185873"/>
            <a:r>
              <a:rPr lang="pt-BR" sz="1400" dirty="0">
                <a:solidFill>
                  <a:schemeClr val="accent2"/>
                </a:solidFill>
                <a:latin typeface="+mj-lt"/>
              </a:rPr>
              <a:t>INVESTIMENTOS PRIVADOS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7DFABA40-D5C8-DBE4-259B-A4C91304BBD6}"/>
              </a:ext>
            </a:extLst>
          </p:cNvPr>
          <p:cNvSpPr/>
          <p:nvPr/>
        </p:nvSpPr>
        <p:spPr>
          <a:xfrm>
            <a:off x="6796825" y="4340993"/>
            <a:ext cx="1714357" cy="461663"/>
          </a:xfrm>
          <a:prstGeom prst="roundRect">
            <a:avLst>
              <a:gd name="adj" fmla="val 0"/>
            </a:avLst>
          </a:prstGeom>
          <a:solidFill>
            <a:schemeClr val="tx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8000" tIns="45719" rIns="108000" bIns="45719" numCol="1" spcCol="38100" rtlCol="0" anchor="ctr">
            <a:spAutoFit/>
          </a:bodyPr>
          <a:lstStyle/>
          <a:p>
            <a:pPr algn="ctr" defTabSz="457200"/>
            <a:r>
              <a:rPr lang="pt-BR" sz="1200" dirty="0">
                <a:solidFill>
                  <a:srgbClr val="FFFFFF"/>
                </a:solidFill>
                <a:latin typeface="Gilroy-Bold" panose="00000800000000000000" pitchFamily="2" charset="0"/>
              </a:rPr>
              <a:t>R$ 7,4 Bi (média anual de R$ 1,85 Bi)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C836313B-50C2-B459-4A7C-A6A927B70C7A}"/>
              </a:ext>
            </a:extLst>
          </p:cNvPr>
          <p:cNvSpPr/>
          <p:nvPr/>
        </p:nvSpPr>
        <p:spPr>
          <a:xfrm>
            <a:off x="8633158" y="4333175"/>
            <a:ext cx="1711242" cy="461663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8000" tIns="45719" rIns="108000" bIns="45719" numCol="1" spcCol="38100" rtlCol="0" anchor="ctr">
            <a:spAutoFit/>
          </a:bodyPr>
          <a:lstStyle/>
          <a:p>
            <a:pPr algn="ctr" defTabSz="457200"/>
            <a:r>
              <a:rPr lang="pt-BR" sz="1200" dirty="0">
                <a:solidFill>
                  <a:srgbClr val="FFFFFF"/>
                </a:solidFill>
                <a:latin typeface="Gilroy-Bold" panose="00000800000000000000" pitchFamily="2" charset="0"/>
              </a:rPr>
              <a:t>R$ 38,8 Bi (média anual de R$ 12,9 Bi)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C4CC948B-5756-EC4B-77DB-2C572DAB19B6}"/>
              </a:ext>
            </a:extLst>
          </p:cNvPr>
          <p:cNvSpPr/>
          <p:nvPr/>
        </p:nvSpPr>
        <p:spPr>
          <a:xfrm>
            <a:off x="2162693" y="4340993"/>
            <a:ext cx="1714357" cy="461663"/>
          </a:xfrm>
          <a:prstGeom prst="roundRect">
            <a:avLst>
              <a:gd name="adj" fmla="val 0"/>
            </a:avLst>
          </a:prstGeom>
          <a:solidFill>
            <a:schemeClr val="tx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8000" tIns="45719" rIns="108000" bIns="45719" numCol="1" spcCol="38100" rtlCol="0" anchor="ctr">
            <a:spAutoFit/>
          </a:bodyPr>
          <a:lstStyle/>
          <a:p>
            <a:pPr algn="ctr" defTabSz="457200"/>
            <a:r>
              <a:rPr lang="pt-BR" sz="1200" dirty="0">
                <a:solidFill>
                  <a:srgbClr val="FFFFFF"/>
                </a:solidFill>
                <a:latin typeface="Gilroy-Bold" panose="00000800000000000000" pitchFamily="2" charset="0"/>
              </a:rPr>
              <a:t>R$ 1,4 Bi (média anual R$ 0,35 Bi)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3C5D3F99-8C50-EB0B-7F51-E4769038A5D9}"/>
              </a:ext>
            </a:extLst>
          </p:cNvPr>
          <p:cNvSpPr/>
          <p:nvPr/>
        </p:nvSpPr>
        <p:spPr>
          <a:xfrm>
            <a:off x="4022637" y="4340993"/>
            <a:ext cx="1500675" cy="461663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8000" tIns="45719" rIns="108000" bIns="45719" numCol="1" spcCol="38100" rtlCol="0" anchor="ctr">
            <a:spAutoFit/>
          </a:bodyPr>
          <a:lstStyle/>
          <a:p>
            <a:pPr algn="ctr" defTabSz="457200"/>
            <a:r>
              <a:rPr lang="pt-BR" sz="1200" dirty="0">
                <a:solidFill>
                  <a:srgbClr val="FFFFFF"/>
                </a:solidFill>
                <a:latin typeface="Gilroy-Bold" panose="00000800000000000000" pitchFamily="2" charset="0"/>
              </a:rPr>
              <a:t>R$ 3,1 Bi (média anual R$ 1,03 Bi)</a:t>
            </a:r>
          </a:p>
        </p:txBody>
      </p:sp>
      <p:sp>
        <p:nvSpPr>
          <p:cNvPr id="36" name="Slide Number Placeholder 1">
            <a:extLst>
              <a:ext uri="{FF2B5EF4-FFF2-40B4-BE49-F238E27FC236}">
                <a16:creationId xmlns:a16="http://schemas.microsoft.com/office/drawing/2014/main" id="{A72D43E9-032C-4739-A008-16C0546F1D6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38266" y="6383722"/>
            <a:ext cx="164466" cy="24250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 dirty="0"/>
          </a:p>
        </p:txBody>
      </p:sp>
      <p:grpSp>
        <p:nvGrpSpPr>
          <p:cNvPr id="42" name="Agrupar 41">
            <a:extLst>
              <a:ext uri="{FF2B5EF4-FFF2-40B4-BE49-F238E27FC236}">
                <a16:creationId xmlns:a16="http://schemas.microsoft.com/office/drawing/2014/main" id="{5E068401-A409-4144-99D7-143197C8AFA1}"/>
              </a:ext>
            </a:extLst>
          </p:cNvPr>
          <p:cNvGrpSpPr/>
          <p:nvPr/>
        </p:nvGrpSpPr>
        <p:grpSpPr>
          <a:xfrm>
            <a:off x="371475" y="6368563"/>
            <a:ext cx="4750911" cy="215444"/>
            <a:chOff x="327561" y="6430768"/>
            <a:chExt cx="4750911" cy="215444"/>
          </a:xfrm>
        </p:grpSpPr>
        <p:sp>
          <p:nvSpPr>
            <p:cNvPr id="57" name="Footer Placeholder 2">
              <a:extLst>
                <a:ext uri="{FF2B5EF4-FFF2-40B4-BE49-F238E27FC236}">
                  <a16:creationId xmlns:a16="http://schemas.microsoft.com/office/drawing/2014/main" id="{762BF256-B9AD-4B01-A2BC-DF701D5288FA}"/>
                </a:ext>
              </a:extLst>
            </p:cNvPr>
            <p:cNvSpPr txBox="1"/>
            <p:nvPr/>
          </p:nvSpPr>
          <p:spPr>
            <a:xfrm>
              <a:off x="936066" y="6430768"/>
              <a:ext cx="4142406" cy="21544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 anchor="ctr">
              <a:spAutoFit/>
            </a:bodyPr>
            <a:lstStyle>
              <a:lvl1pPr>
                <a:defRPr sz="1600" b="1" spc="300">
                  <a:solidFill>
                    <a:srgbClr val="44546A"/>
                  </a:solidFill>
                </a:defRPr>
              </a:lvl1pPr>
            </a:lstStyle>
            <a:p>
              <a:r>
                <a:rPr lang="pt-BR" sz="800" b="0" spc="200" dirty="0">
                  <a:solidFill>
                    <a:srgbClr val="25303A"/>
                  </a:solidFill>
                  <a:latin typeface="Gilroy-Bold" panose="00000800000000000000" pitchFamily="2" charset="0"/>
                </a:rPr>
                <a:t>SNP – SECRETARIA NACIONAL DE PORTOS</a:t>
              </a:r>
              <a:endParaRPr sz="800" b="0" spc="200" dirty="0">
                <a:solidFill>
                  <a:srgbClr val="25303A"/>
                </a:solidFill>
                <a:latin typeface="Gilroy-Bold" panose="00000800000000000000" pitchFamily="2" charset="0"/>
              </a:endParaRPr>
            </a:p>
          </p:txBody>
        </p:sp>
        <p:pic>
          <p:nvPicPr>
            <p:cNvPr id="58" name="Gráfico 57">
              <a:extLst>
                <a:ext uri="{FF2B5EF4-FFF2-40B4-BE49-F238E27FC236}">
                  <a16:creationId xmlns:a16="http://schemas.microsoft.com/office/drawing/2014/main" id="{B087EC26-F459-4DD1-A596-B79756B117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27561" y="6447806"/>
              <a:ext cx="537853" cy="181369"/>
            </a:xfrm>
            <a:prstGeom prst="rect">
              <a:avLst/>
            </a:prstGeom>
          </p:spPr>
        </p:pic>
      </p:grpSp>
      <p:sp>
        <p:nvSpPr>
          <p:cNvPr id="5" name="Rectangle: Rounded Corners 24">
            <a:extLst>
              <a:ext uri="{FF2B5EF4-FFF2-40B4-BE49-F238E27FC236}">
                <a16:creationId xmlns:a16="http://schemas.microsoft.com/office/drawing/2014/main" id="{C92864EB-1BE3-A6E9-32E5-F9A9F4886E54}"/>
              </a:ext>
            </a:extLst>
          </p:cNvPr>
          <p:cNvSpPr/>
          <p:nvPr/>
        </p:nvSpPr>
        <p:spPr>
          <a:xfrm>
            <a:off x="1604239" y="5232511"/>
            <a:ext cx="4372880" cy="85066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288000" rIns="0" bIns="144000" anchor="ctr"/>
          <a:lstStyle/>
          <a:p>
            <a:pPr>
              <a:defRPr>
                <a:solidFill>
                  <a:srgbClr val="FFFFFF"/>
                </a:solidFill>
              </a:defRPr>
            </a:pPr>
            <a:r>
              <a:rPr lang="pt-BR" sz="1300" dirty="0">
                <a:solidFill>
                  <a:schemeClr val="tx2"/>
                </a:solidFill>
                <a:latin typeface="+mj-lt"/>
              </a:rPr>
              <a:t>Recordes de investimentos públicos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rPr lang="pt-BR" sz="1200" dirty="0">
                <a:solidFill>
                  <a:srgbClr val="25303A"/>
                </a:solidFill>
              </a:rPr>
              <a:t>Total de </a:t>
            </a:r>
            <a:r>
              <a:rPr lang="pt-BR" sz="1200" dirty="0">
                <a:solidFill>
                  <a:srgbClr val="25303A"/>
                </a:solidFill>
                <a:latin typeface="Gilroy-Bold" panose="00000800000000000000" pitchFamily="2" charset="0"/>
              </a:rPr>
              <a:t>R$ 3,1 bilhões</a:t>
            </a:r>
            <a:r>
              <a:rPr lang="pt-BR" sz="1200" dirty="0">
                <a:solidFill>
                  <a:srgbClr val="25303A"/>
                </a:solidFill>
              </a:rPr>
              <a:t> no período 2023-2025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rPr lang="pt-BR" sz="1200" dirty="0">
                <a:solidFill>
                  <a:schemeClr val="bg1"/>
                </a:solidFill>
                <a:latin typeface="Gilroy-Bold" panose="00000800000000000000" pitchFamily="2" charset="0"/>
              </a:rPr>
              <a:t>▲ 121,4% </a:t>
            </a:r>
            <a:r>
              <a:rPr lang="pt-BR" sz="1200" dirty="0">
                <a:solidFill>
                  <a:srgbClr val="25303A"/>
                </a:solidFill>
              </a:rPr>
              <a:t>de crescimento (versus 2019-2022)</a:t>
            </a:r>
          </a:p>
        </p:txBody>
      </p:sp>
      <p:sp>
        <p:nvSpPr>
          <p:cNvPr id="11" name="Rectangle: Rounded Corners 24">
            <a:extLst>
              <a:ext uri="{FF2B5EF4-FFF2-40B4-BE49-F238E27FC236}">
                <a16:creationId xmlns:a16="http://schemas.microsoft.com/office/drawing/2014/main" id="{C9FB5C7D-4FE4-0EAF-99E9-07EB8F196C44}"/>
              </a:ext>
            </a:extLst>
          </p:cNvPr>
          <p:cNvSpPr/>
          <p:nvPr/>
        </p:nvSpPr>
        <p:spPr>
          <a:xfrm>
            <a:off x="6224576" y="5232511"/>
            <a:ext cx="4372880" cy="85066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288000" rIns="0" bIns="144000" anchor="ctr"/>
          <a:lstStyle/>
          <a:p>
            <a:pPr>
              <a:defRPr>
                <a:solidFill>
                  <a:srgbClr val="FFFFFF"/>
                </a:solidFill>
              </a:defRPr>
            </a:pPr>
            <a:r>
              <a:rPr lang="pt-BR" sz="1300" dirty="0">
                <a:solidFill>
                  <a:schemeClr val="tx2"/>
                </a:solidFill>
                <a:latin typeface="+mj-lt"/>
              </a:rPr>
              <a:t>Recordes de investimentos privados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rPr lang="pt-BR" sz="1200" dirty="0">
                <a:solidFill>
                  <a:srgbClr val="25303A"/>
                </a:solidFill>
              </a:rPr>
              <a:t>Total de </a:t>
            </a:r>
            <a:r>
              <a:rPr lang="pt-BR" sz="1200" dirty="0">
                <a:solidFill>
                  <a:srgbClr val="25303A"/>
                </a:solidFill>
                <a:latin typeface="Gilroy-Bold" panose="00000800000000000000" pitchFamily="2" charset="0"/>
              </a:rPr>
              <a:t>R$ 38,8 bilhões</a:t>
            </a:r>
            <a:r>
              <a:rPr lang="pt-BR" sz="1200" dirty="0">
                <a:solidFill>
                  <a:srgbClr val="25303A"/>
                </a:solidFill>
              </a:rPr>
              <a:t> no período 2023-2025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rPr lang="pt-BR" sz="1200" dirty="0">
                <a:solidFill>
                  <a:schemeClr val="bg1"/>
                </a:solidFill>
                <a:latin typeface="Gilroy-Bold" panose="00000800000000000000" pitchFamily="2" charset="0"/>
              </a:rPr>
              <a:t>▲ 424,3% </a:t>
            </a:r>
            <a:r>
              <a:rPr lang="pt-BR" sz="1200" dirty="0">
                <a:solidFill>
                  <a:srgbClr val="25303A"/>
                </a:solidFill>
              </a:rPr>
              <a:t>de crescimento (versus 2019-2022)</a:t>
            </a: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88BB812F-D4D2-4346-8FB1-A8579334D77B}"/>
              </a:ext>
            </a:extLst>
          </p:cNvPr>
          <p:cNvGrpSpPr/>
          <p:nvPr/>
        </p:nvGrpSpPr>
        <p:grpSpPr>
          <a:xfrm>
            <a:off x="10730166" y="213509"/>
            <a:ext cx="1461834" cy="382849"/>
            <a:chOff x="10551561" y="213509"/>
            <a:chExt cx="1461834" cy="382849"/>
          </a:xfrm>
        </p:grpSpPr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6C06BCF7-B442-C16A-5C03-FB5D4BCD8DB4}"/>
                </a:ext>
              </a:extLst>
            </p:cNvPr>
            <p:cNvSpPr/>
            <p:nvPr/>
          </p:nvSpPr>
          <p:spPr>
            <a:xfrm>
              <a:off x="10551561" y="213509"/>
              <a:ext cx="1461834" cy="382849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defTabSz="457200"/>
              <a:endParaRPr lang="pt-BR" sz="1800"/>
            </a:p>
          </p:txBody>
        </p:sp>
        <p:sp>
          <p:nvSpPr>
            <p:cNvPr id="18" name="Footer Placeholder 2">
              <a:extLst>
                <a:ext uri="{FF2B5EF4-FFF2-40B4-BE49-F238E27FC236}">
                  <a16:creationId xmlns:a16="http://schemas.microsoft.com/office/drawing/2014/main" id="{C983BA45-380C-77FB-F2A1-F622F4CDA2B1}"/>
                </a:ext>
              </a:extLst>
            </p:cNvPr>
            <p:cNvSpPr txBox="1"/>
            <p:nvPr/>
          </p:nvSpPr>
          <p:spPr>
            <a:xfrm>
              <a:off x="10732449" y="247164"/>
              <a:ext cx="1130333" cy="30777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8583" rIns="18583" anchor="ctr">
              <a:spAutoFit/>
            </a:bodyPr>
            <a:lstStyle>
              <a:lvl1pPr>
                <a:defRPr sz="1600" b="1" spc="300">
                  <a:solidFill>
                    <a:srgbClr val="44546A"/>
                  </a:solidFill>
                </a:defRPr>
              </a:lvl1pPr>
            </a:lstStyle>
            <a:p>
              <a:r>
                <a:rPr lang="pt-BR" sz="1400" b="0" spc="200" dirty="0">
                  <a:solidFill>
                    <a:srgbClr val="FFFFFF"/>
                  </a:solidFill>
                  <a:latin typeface="Gilroy-Bold" panose="00000800000000000000" pitchFamily="2" charset="0"/>
                </a:rPr>
                <a:t>PORTOS</a:t>
              </a:r>
              <a:endParaRPr sz="1400" b="0" spc="200" dirty="0">
                <a:solidFill>
                  <a:srgbClr val="FFFFFF"/>
                </a:solidFill>
                <a:latin typeface="Gilroy-Bold" panose="000008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067183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CBFB07-E472-D1A7-0D2D-EF707A154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78E0C679-7EA7-B351-448A-653188496DE5}"/>
              </a:ext>
            </a:extLst>
          </p:cNvPr>
          <p:cNvGrpSpPr/>
          <p:nvPr/>
        </p:nvGrpSpPr>
        <p:grpSpPr>
          <a:xfrm>
            <a:off x="10730166" y="213509"/>
            <a:ext cx="1461834" cy="382849"/>
            <a:chOff x="10551561" y="213509"/>
            <a:chExt cx="1461834" cy="382849"/>
          </a:xfrm>
        </p:grpSpPr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BB3753F6-6B69-70CE-5EA9-F00D11725517}"/>
                </a:ext>
              </a:extLst>
            </p:cNvPr>
            <p:cNvSpPr/>
            <p:nvPr/>
          </p:nvSpPr>
          <p:spPr>
            <a:xfrm>
              <a:off x="10551561" y="213509"/>
              <a:ext cx="1461834" cy="382849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defTabSz="457200"/>
              <a:endParaRPr lang="pt-BR" sz="1800"/>
            </a:p>
          </p:txBody>
        </p:sp>
        <p:sp>
          <p:nvSpPr>
            <p:cNvPr id="24" name="Footer Placeholder 2">
              <a:extLst>
                <a:ext uri="{FF2B5EF4-FFF2-40B4-BE49-F238E27FC236}">
                  <a16:creationId xmlns:a16="http://schemas.microsoft.com/office/drawing/2014/main" id="{B056627F-FD23-9457-2D25-939EE9ABEA81}"/>
                </a:ext>
              </a:extLst>
            </p:cNvPr>
            <p:cNvSpPr txBox="1"/>
            <p:nvPr/>
          </p:nvSpPr>
          <p:spPr>
            <a:xfrm>
              <a:off x="10732449" y="247164"/>
              <a:ext cx="1130333" cy="30777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8583" rIns="18583" anchor="ctr">
              <a:spAutoFit/>
            </a:bodyPr>
            <a:lstStyle>
              <a:lvl1pPr>
                <a:defRPr sz="1600" b="1" spc="300">
                  <a:solidFill>
                    <a:srgbClr val="44546A"/>
                  </a:solidFill>
                </a:defRPr>
              </a:lvl1pPr>
            </a:lstStyle>
            <a:p>
              <a:r>
                <a:rPr lang="pt-BR" sz="1400" b="0" spc="200" dirty="0">
                  <a:solidFill>
                    <a:srgbClr val="FFFFFF"/>
                  </a:solidFill>
                  <a:latin typeface="Gilroy-Bold" panose="00000800000000000000" pitchFamily="2" charset="0"/>
                </a:rPr>
                <a:t>PORTOS</a:t>
              </a:r>
              <a:endParaRPr sz="1400" b="0" spc="200" dirty="0">
                <a:solidFill>
                  <a:srgbClr val="FFFFFF"/>
                </a:solidFill>
                <a:latin typeface="Gilroy-Bold" panose="00000800000000000000" pitchFamily="2" charset="0"/>
              </a:endParaRPr>
            </a:p>
          </p:txBody>
        </p:sp>
      </p:grpSp>
      <p:sp>
        <p:nvSpPr>
          <p:cNvPr id="9" name="TextBox 10">
            <a:extLst>
              <a:ext uri="{FF2B5EF4-FFF2-40B4-BE49-F238E27FC236}">
                <a16:creationId xmlns:a16="http://schemas.microsoft.com/office/drawing/2014/main" id="{DCEB9476-54A2-374E-C452-B0D15BBC6D12}"/>
              </a:ext>
            </a:extLst>
          </p:cNvPr>
          <p:cNvSpPr txBox="1"/>
          <p:nvPr/>
        </p:nvSpPr>
        <p:spPr>
          <a:xfrm>
            <a:off x="6503470" y="357894"/>
            <a:ext cx="3758624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8583" rIns="18583">
            <a:spAutoFit/>
          </a:bodyPr>
          <a:lstStyle>
            <a:lvl1pPr>
              <a:defRPr sz="8000" b="1"/>
            </a:lvl1pPr>
          </a:lstStyle>
          <a:p>
            <a:r>
              <a:rPr lang="pt-BR" sz="4000" b="0" dirty="0">
                <a:solidFill>
                  <a:schemeClr val="bg1"/>
                </a:solidFill>
                <a:latin typeface="+mj-lt"/>
              </a:rPr>
              <a:t>Autorizações</a:t>
            </a:r>
          </a:p>
          <a:p>
            <a:r>
              <a:rPr lang="pt-BR" sz="4000" b="0" dirty="0">
                <a:solidFill>
                  <a:schemeClr val="bg1"/>
                </a:solidFill>
                <a:latin typeface="+mj-lt"/>
              </a:rPr>
              <a:t>e Contratos</a:t>
            </a:r>
            <a:endParaRPr sz="4000" b="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51C8C33A-65E6-476A-390B-2EC87BDA62A0}"/>
              </a:ext>
            </a:extLst>
          </p:cNvPr>
          <p:cNvGrpSpPr/>
          <p:nvPr/>
        </p:nvGrpSpPr>
        <p:grpSpPr>
          <a:xfrm>
            <a:off x="6422608" y="3404694"/>
            <a:ext cx="5013864" cy="2704048"/>
            <a:chOff x="599465" y="1405314"/>
            <a:chExt cx="3819519" cy="4829685"/>
          </a:xfrm>
        </p:grpSpPr>
        <p:sp>
          <p:nvSpPr>
            <p:cNvPr id="19" name="Rectangle: Rounded Corners 6">
              <a:extLst>
                <a:ext uri="{FF2B5EF4-FFF2-40B4-BE49-F238E27FC236}">
                  <a16:creationId xmlns:a16="http://schemas.microsoft.com/office/drawing/2014/main" id="{016A8208-7B3D-5AFD-2356-C6354DF92BF2}"/>
                </a:ext>
              </a:extLst>
            </p:cNvPr>
            <p:cNvSpPr/>
            <p:nvPr/>
          </p:nvSpPr>
          <p:spPr>
            <a:xfrm>
              <a:off x="599465" y="1405314"/>
              <a:ext cx="3819519" cy="4829685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 w="12700">
              <a:miter lim="400000"/>
            </a:ln>
            <a:effectLst>
              <a:outerShdw blurRad="850900" dist="38100" dir="2700000" rotWithShape="0">
                <a:srgbClr val="000000">
                  <a:alpha val="13000"/>
                </a:srgbClr>
              </a:outerShdw>
            </a:effectLst>
          </p:spPr>
          <p:txBody>
            <a:bodyPr lIns="18583" rIns="18583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322"/>
            </a:p>
          </p:txBody>
        </p:sp>
        <p:graphicFrame>
          <p:nvGraphicFramePr>
            <p:cNvPr id="36" name="Table 16">
              <a:extLst>
                <a:ext uri="{FF2B5EF4-FFF2-40B4-BE49-F238E27FC236}">
                  <a16:creationId xmlns:a16="http://schemas.microsoft.com/office/drawing/2014/main" id="{6853F3F6-8E8E-C87B-3C69-F0EA59F2D56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455106770"/>
                </p:ext>
              </p:extLst>
            </p:nvPr>
          </p:nvGraphicFramePr>
          <p:xfrm>
            <a:off x="727448" y="2735065"/>
            <a:ext cx="3563553" cy="3273861"/>
          </p:xfrm>
          <a:graphic>
            <a:graphicData uri="http://schemas.openxmlformats.org/drawingml/2006/table">
              <a:tbl>
                <a:tblPr firstRow="1" bandRow="1">
                  <a:tableStyleId>{4C3C2611-4C71-4FC5-86AE-919BDF0F9419}</a:tableStyleId>
                </a:tblPr>
                <a:tblGrid>
                  <a:gridCol w="3112849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156501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</a:tblGrid>
                <a:tr h="333800">
                  <a:tc>
                    <a:txBody>
                      <a:bodyPr/>
                      <a:lstStyle/>
                      <a:p>
                        <a:pPr algn="l" defTabSz="1828343">
                          <a:defRPr sz="1800" b="0">
                            <a:solidFill>
                              <a:srgbClr val="000000"/>
                            </a:solidFill>
                          </a:defRPr>
                        </a:pPr>
                        <a:r>
                          <a:rPr lang="pt-BR" sz="1000" dirty="0">
                            <a:solidFill>
                              <a:srgbClr val="25303A"/>
                            </a:solidFill>
                            <a:latin typeface="Gilroy-Bold" panose="00000800000000000000" pitchFamily="2" charset="0"/>
                            <a:sym typeface="Poppins Bold"/>
                          </a:rPr>
                          <a:t>Objeto</a:t>
                        </a:r>
                        <a:endParaRPr sz="1000" dirty="0">
                          <a:solidFill>
                            <a:srgbClr val="25303A"/>
                          </a:solidFill>
                          <a:latin typeface="Gilroy-Bold" panose="00000800000000000000" pitchFamily="2" charset="0"/>
                          <a:sym typeface="Poppins Bold"/>
                        </a:endParaRPr>
                      </a:p>
                    </a:txBody>
                    <a:tcPr marL="144000" marR="144000" marT="108000" marB="108000" anchor="ctr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l" defTabSz="1828343">
                          <a:defRPr sz="2400">
                            <a:latin typeface="+mn-lt"/>
                            <a:ea typeface="+mn-ea"/>
                            <a:cs typeface="+mn-cs"/>
                          </a:defRPr>
                        </a:pPr>
                        <a:r>
                          <a:rPr lang="pt-BR" sz="1000" dirty="0">
                            <a:solidFill>
                              <a:srgbClr val="25303A"/>
                            </a:solidFill>
                            <a:latin typeface="Gilroy-Bold" panose="00000800000000000000" pitchFamily="2" charset="0"/>
                          </a:rPr>
                          <a:t> 2025</a:t>
                        </a:r>
                        <a:endParaRPr sz="1000" dirty="0">
                          <a:solidFill>
                            <a:srgbClr val="25303A"/>
                          </a:solidFill>
                          <a:latin typeface="Gilroy-Bold" panose="00000800000000000000" pitchFamily="2" charset="0"/>
                        </a:endParaRPr>
                      </a:p>
                    </a:txBody>
                    <a:tcPr marL="144000" marR="144000" marT="108000" marB="108000" anchor="ctr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471886">
                  <a:tc>
                    <a:txBody>
                      <a:bodyPr/>
                      <a:lstStyle/>
                      <a:p>
                        <a:pPr algn="l" defTabSz="1828343">
                          <a:defRPr sz="1800"/>
                        </a:pPr>
                        <a:r>
                          <a:rPr lang="pt-BR" sz="1000" dirty="0">
                            <a:solidFill>
                              <a:srgbClr val="25303A"/>
                            </a:solidFill>
                            <a:latin typeface="+mn-lt"/>
                          </a:rPr>
                          <a:t>Novas autorizações</a:t>
                        </a:r>
                      </a:p>
                    </a:txBody>
                    <a:tcPr marL="144000" marR="144000" marT="108000" marB="108000" anchor="ctr" horzOverflow="overflow">
                      <a:lnT w="12700">
                        <a:miter lim="400000"/>
                      </a:lnT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l" defTabSz="1828343">
                          <a:defRPr sz="1800"/>
                        </a:pPr>
                        <a:r>
                          <a:rPr lang="pt-BR" sz="1000" dirty="0">
                            <a:solidFill>
                              <a:srgbClr val="25303A"/>
                            </a:solidFill>
                            <a:latin typeface="Gilroy-Bold" panose="00000800000000000000" pitchFamily="2" charset="0"/>
                          </a:rPr>
                          <a:t>R$ 4,59 bilhões</a:t>
                        </a:r>
                        <a:r>
                          <a:rPr lang="pt-BR" sz="1000" dirty="0">
                            <a:solidFill>
                              <a:srgbClr val="25303A"/>
                            </a:solidFill>
                            <a:latin typeface="+mn-lt"/>
                          </a:rPr>
                          <a:t> (8)</a:t>
                        </a:r>
                      </a:p>
                    </a:txBody>
                    <a:tcPr marL="144000" marR="144000" marT="108000" marB="108000" anchor="ctr" horzOverflow="overflow">
                      <a:lnT w="12700">
                        <a:miter lim="400000"/>
                      </a:lnT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471886">
                  <a:tc>
                    <a:txBody>
                      <a:bodyPr/>
                      <a:lstStyle/>
                      <a:p>
                        <a:pPr algn="l" defTabSz="1828343">
                          <a:defRPr sz="1800"/>
                        </a:pPr>
                        <a:r>
                          <a:rPr lang="pt-BR" sz="1000" dirty="0">
                            <a:solidFill>
                              <a:srgbClr val="25303A"/>
                            </a:solidFill>
                            <a:latin typeface="+mn-lt"/>
                          </a:rPr>
                          <a:t>Alterações contratuais em </a:t>
                        </a:r>
                        <a:r>
                          <a:rPr lang="pt-BR" sz="1000" dirty="0" err="1">
                            <a:solidFill>
                              <a:srgbClr val="25303A"/>
                            </a:solidFill>
                            <a:latin typeface="+mn-lt"/>
                          </a:rPr>
                          <a:t>TUPs</a:t>
                        </a:r>
                        <a:endParaRPr lang="pt-BR" sz="1000" dirty="0">
                          <a:solidFill>
                            <a:srgbClr val="25303A"/>
                          </a:solidFill>
                          <a:latin typeface="+mn-lt"/>
                        </a:endParaRPr>
                      </a:p>
                    </a:txBody>
                    <a:tcPr marL="144000" marR="144000" marT="108000" marB="108000" anchor="ctr" horzOverflow="overflow"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l" defTabSz="1828343">
                          <a:defRPr sz="1800"/>
                        </a:pPr>
                        <a:r>
                          <a:rPr lang="pt-BR" sz="1000" dirty="0">
                            <a:solidFill>
                              <a:srgbClr val="25303A"/>
                            </a:solidFill>
                            <a:latin typeface="Gilroy-Bold" panose="00000800000000000000" pitchFamily="2" charset="0"/>
                          </a:rPr>
                          <a:t>R$ 1,218 bilhão</a:t>
                        </a:r>
                        <a:r>
                          <a:rPr lang="pt-BR" sz="1000" dirty="0">
                            <a:solidFill>
                              <a:srgbClr val="25303A"/>
                            </a:solidFill>
                            <a:latin typeface="+mn-lt"/>
                          </a:rPr>
                          <a:t> (31)</a:t>
                        </a:r>
                      </a:p>
                    </a:txBody>
                    <a:tcPr marL="144000" marR="144000" marT="108000" marB="108000" anchor="ctr" horzOverflow="overflow"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488762">
                  <a:tc>
                    <a:txBody>
                      <a:bodyPr/>
                      <a:lstStyle/>
                      <a:p>
                        <a:pPr algn="l" defTabSz="1828343">
                          <a:defRPr sz="1800"/>
                        </a:pPr>
                        <a:r>
                          <a:rPr lang="pt-BR" sz="1000" dirty="0">
                            <a:solidFill>
                              <a:srgbClr val="25303A"/>
                            </a:solidFill>
                            <a:latin typeface="+mn-lt"/>
                            <a:ea typeface="Poppins Bold"/>
                            <a:cs typeface="Poppins Bold"/>
                            <a:sym typeface="Poppins Bold"/>
                          </a:rPr>
                          <a:t>Reinvestimento em contratos de arrendamentos existentes</a:t>
                        </a:r>
                      </a:p>
                    </a:txBody>
                    <a:tcPr marL="144000" marR="144000" marT="108000" marB="108000" anchor="ctr" horzOverflow="overflow"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l" defTabSz="1828343">
                          <a:defRPr sz="1800"/>
                        </a:pPr>
                        <a:r>
                          <a:rPr lang="pt-BR" sz="1000" u="none" dirty="0">
                            <a:solidFill>
                              <a:srgbClr val="25303A"/>
                            </a:solidFill>
                            <a:latin typeface="Gilroy-Bold" panose="00000800000000000000" pitchFamily="2" charset="0"/>
                            <a:ea typeface="Poppins Bold"/>
                            <a:cs typeface="Poppins Bold"/>
                            <a:sym typeface="Poppins Bold"/>
                          </a:rPr>
                          <a:t>R$ 2,07 bilhões</a:t>
                        </a:r>
                        <a:r>
                          <a:rPr lang="pt-BR" sz="1000" u="none" dirty="0">
                            <a:solidFill>
                              <a:srgbClr val="25303A"/>
                            </a:solidFill>
                            <a:latin typeface="+mn-lt"/>
                            <a:ea typeface="Poppins Bold"/>
                            <a:cs typeface="Poppins Bold"/>
                            <a:sym typeface="Poppins Bold"/>
                          </a:rPr>
                          <a:t> (10)</a:t>
                        </a:r>
                      </a:p>
                    </a:txBody>
                    <a:tcPr marL="144000" marR="144000" marT="108000" marB="108000" anchor="ctr" horzOverflow="overflow"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</a:tbl>
            </a:graphicData>
          </a:graphic>
        </p:graphicFrame>
        <p:sp>
          <p:nvSpPr>
            <p:cNvPr id="37" name="TextBox 17">
              <a:extLst>
                <a:ext uri="{FF2B5EF4-FFF2-40B4-BE49-F238E27FC236}">
                  <a16:creationId xmlns:a16="http://schemas.microsoft.com/office/drawing/2014/main" id="{8A6B56F5-AEF2-408E-06B9-43E716506886}"/>
                </a:ext>
              </a:extLst>
            </p:cNvPr>
            <p:cNvSpPr txBox="1"/>
            <p:nvPr/>
          </p:nvSpPr>
          <p:spPr>
            <a:xfrm>
              <a:off x="949878" y="1626515"/>
              <a:ext cx="3118692" cy="96910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8583" rIns="18583">
              <a:spAutoFit/>
            </a:bodyPr>
            <a:lstStyle>
              <a:lvl1pPr algn="ctr">
                <a:defRPr sz="3600" b="1"/>
              </a:lvl1pPr>
            </a:lstStyle>
            <a:p>
              <a:r>
                <a:rPr lang="pt-BR" sz="1463" b="0" dirty="0">
                  <a:solidFill>
                    <a:srgbClr val="25303A"/>
                  </a:solidFill>
                  <a:latin typeface="Gilroy-Bold" panose="00000800000000000000" pitchFamily="2" charset="0"/>
                </a:rPr>
                <a:t>Autorização de novos Terminais de Uso Privado e contratos assinados</a:t>
              </a:r>
              <a:endParaRPr sz="1463" b="0" dirty="0">
                <a:solidFill>
                  <a:srgbClr val="25303A"/>
                </a:solidFill>
                <a:latin typeface="Gilroy-Bold" panose="00000800000000000000" pitchFamily="2" charset="0"/>
              </a:endParaRPr>
            </a:p>
          </p:txBody>
        </p:sp>
      </p:grpSp>
      <p:grpSp>
        <p:nvGrpSpPr>
          <p:cNvPr id="38" name="Agrupar 37">
            <a:extLst>
              <a:ext uri="{FF2B5EF4-FFF2-40B4-BE49-F238E27FC236}">
                <a16:creationId xmlns:a16="http://schemas.microsoft.com/office/drawing/2014/main" id="{52DE8749-0EB7-C017-2150-773C215FD452}"/>
              </a:ext>
            </a:extLst>
          </p:cNvPr>
          <p:cNvGrpSpPr/>
          <p:nvPr/>
        </p:nvGrpSpPr>
        <p:grpSpPr>
          <a:xfrm>
            <a:off x="7125771" y="1804492"/>
            <a:ext cx="3491684" cy="1383605"/>
            <a:chOff x="-2491218" y="7832245"/>
            <a:chExt cx="3491684" cy="1383605"/>
          </a:xfrm>
        </p:grpSpPr>
        <p:sp>
          <p:nvSpPr>
            <p:cNvPr id="39" name="object 22">
              <a:extLst>
                <a:ext uri="{FF2B5EF4-FFF2-40B4-BE49-F238E27FC236}">
                  <a16:creationId xmlns:a16="http://schemas.microsoft.com/office/drawing/2014/main" id="{668F5B83-49A1-179C-7149-346590B56800}"/>
                </a:ext>
              </a:extLst>
            </p:cNvPr>
            <p:cNvSpPr txBox="1"/>
            <p:nvPr/>
          </p:nvSpPr>
          <p:spPr>
            <a:xfrm>
              <a:off x="-328166" y="8241049"/>
              <a:ext cx="1328632" cy="448772"/>
            </a:xfrm>
            <a:prstGeom prst="rect">
              <a:avLst/>
            </a:prstGeom>
          </p:spPr>
          <p:txBody>
            <a:bodyPr vert="horz" wrap="square" lIns="0" tIns="17712" rIns="0" bIns="0" rtlCol="0">
              <a:spAutoFit/>
            </a:bodyPr>
            <a:lstStyle/>
            <a:p>
              <a:pPr marL="15402">
                <a:spcBef>
                  <a:spcPts val="138"/>
                </a:spcBef>
              </a:pPr>
              <a:r>
                <a:rPr lang="pt-BR" sz="2800" dirty="0">
                  <a:solidFill>
                    <a:schemeClr val="tx2"/>
                  </a:solidFill>
                  <a:latin typeface="Rawline ExtraBold" panose="00000900000000000000" pitchFamily="2" charset="0"/>
                  <a:cs typeface="Trebuchet MS"/>
                </a:rPr>
                <a:t>bilhões</a:t>
              </a:r>
            </a:p>
          </p:txBody>
        </p:sp>
        <p:sp>
          <p:nvSpPr>
            <p:cNvPr id="40" name="Retângulo: Cantos Arredondados 39">
              <a:extLst>
                <a:ext uri="{FF2B5EF4-FFF2-40B4-BE49-F238E27FC236}">
                  <a16:creationId xmlns:a16="http://schemas.microsoft.com/office/drawing/2014/main" id="{11D972C6-6443-CB28-5A56-24E3839A2F10}"/>
                </a:ext>
              </a:extLst>
            </p:cNvPr>
            <p:cNvSpPr/>
            <p:nvPr/>
          </p:nvSpPr>
          <p:spPr>
            <a:xfrm>
              <a:off x="-1713115" y="8812517"/>
              <a:ext cx="2713581" cy="403333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400" dirty="0">
                  <a:solidFill>
                    <a:schemeClr val="bg2"/>
                  </a:solidFill>
                </a:rPr>
                <a:t>49 assinaturas</a:t>
              </a:r>
            </a:p>
          </p:txBody>
        </p:sp>
        <p:sp>
          <p:nvSpPr>
            <p:cNvPr id="41" name="object 25">
              <a:extLst>
                <a:ext uri="{FF2B5EF4-FFF2-40B4-BE49-F238E27FC236}">
                  <a16:creationId xmlns:a16="http://schemas.microsoft.com/office/drawing/2014/main" id="{5EEC9C42-342F-6366-ED06-59AD7351E5D7}"/>
                </a:ext>
              </a:extLst>
            </p:cNvPr>
            <p:cNvSpPr txBox="1"/>
            <p:nvPr/>
          </p:nvSpPr>
          <p:spPr>
            <a:xfrm>
              <a:off x="-1933933" y="7832245"/>
              <a:ext cx="2492969" cy="937327"/>
            </a:xfrm>
            <a:prstGeom prst="rect">
              <a:avLst/>
            </a:prstGeom>
          </p:spPr>
          <p:txBody>
            <a:bodyPr vert="horz" wrap="square" lIns="0" tIns="13862" rIns="0" bIns="0" rtlCol="0">
              <a:spAutoFit/>
            </a:bodyPr>
            <a:lstStyle/>
            <a:p>
              <a:pPr marL="15402">
                <a:spcBef>
                  <a:spcPts val="110"/>
                </a:spcBef>
              </a:pPr>
              <a:r>
                <a:rPr lang="en-US" sz="6000" b="1" dirty="0">
                  <a:solidFill>
                    <a:schemeClr val="tx2"/>
                  </a:solidFill>
                  <a:latin typeface="+mj-lt"/>
                  <a:cs typeface="Trebuchet MS"/>
                </a:rPr>
                <a:t>7</a:t>
              </a:r>
              <a:r>
                <a:rPr lang="pt-BR" sz="6000" b="1" dirty="0">
                  <a:solidFill>
                    <a:schemeClr val="tx2"/>
                  </a:solidFill>
                  <a:latin typeface="+mj-lt"/>
                  <a:cs typeface="Trebuchet MS"/>
                </a:rPr>
                <a:t>,88</a:t>
              </a:r>
            </a:p>
          </p:txBody>
        </p:sp>
        <p:sp>
          <p:nvSpPr>
            <p:cNvPr id="42" name="object 22">
              <a:extLst>
                <a:ext uri="{FF2B5EF4-FFF2-40B4-BE49-F238E27FC236}">
                  <a16:creationId xmlns:a16="http://schemas.microsoft.com/office/drawing/2014/main" id="{46F813F2-0D57-8C82-8A96-05723AC3DE9E}"/>
                </a:ext>
              </a:extLst>
            </p:cNvPr>
            <p:cNvSpPr txBox="1"/>
            <p:nvPr/>
          </p:nvSpPr>
          <p:spPr>
            <a:xfrm>
              <a:off x="-2491218" y="7877544"/>
              <a:ext cx="565219" cy="448772"/>
            </a:xfrm>
            <a:prstGeom prst="rect">
              <a:avLst/>
            </a:prstGeom>
          </p:spPr>
          <p:txBody>
            <a:bodyPr vert="horz" wrap="square" lIns="0" tIns="17712" rIns="0" bIns="0" rtlCol="0">
              <a:spAutoFit/>
            </a:bodyPr>
            <a:lstStyle/>
            <a:p>
              <a:pPr marL="15402">
                <a:spcBef>
                  <a:spcPts val="138"/>
                </a:spcBef>
              </a:pPr>
              <a:r>
                <a:rPr lang="pt-BR" sz="2800" dirty="0">
                  <a:solidFill>
                    <a:schemeClr val="tx2"/>
                  </a:solidFill>
                  <a:latin typeface="Rawline ExtraBold" panose="00000900000000000000" pitchFamily="2" charset="0"/>
                  <a:cs typeface="Trebuchet MS"/>
                </a:rPr>
                <a:t>R$</a:t>
              </a:r>
            </a:p>
          </p:txBody>
        </p:sp>
      </p:grpSp>
      <p:sp>
        <p:nvSpPr>
          <p:cNvPr id="4" name="Rectangle 7">
            <a:extLst>
              <a:ext uri="{FF2B5EF4-FFF2-40B4-BE49-F238E27FC236}">
                <a16:creationId xmlns:a16="http://schemas.microsoft.com/office/drawing/2014/main" id="{8D010F0A-7046-3F19-496D-5C17130F796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"/>
            <a:ext cx="5793451" cy="6108741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2"/>
          </a:p>
        </p:txBody>
      </p:sp>
      <p:sp>
        <p:nvSpPr>
          <p:cNvPr id="2" name="TextBox 10">
            <a:extLst>
              <a:ext uri="{FF2B5EF4-FFF2-40B4-BE49-F238E27FC236}">
                <a16:creationId xmlns:a16="http://schemas.microsoft.com/office/drawing/2014/main" id="{3473B270-0DA8-12CC-AD9D-1467209899B0}"/>
              </a:ext>
            </a:extLst>
          </p:cNvPr>
          <p:cNvSpPr txBox="1"/>
          <p:nvPr/>
        </p:nvSpPr>
        <p:spPr>
          <a:xfrm>
            <a:off x="423255" y="351441"/>
            <a:ext cx="4370678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8583" rIns="18583">
            <a:spAutoFit/>
          </a:bodyPr>
          <a:lstStyle>
            <a:lvl1pPr>
              <a:defRPr sz="8000" b="1"/>
            </a:lvl1pPr>
          </a:lstStyle>
          <a:p>
            <a:r>
              <a:rPr lang="pt-BR" sz="4000" b="0" dirty="0">
                <a:solidFill>
                  <a:srgbClr val="FFFFFF"/>
                </a:solidFill>
                <a:latin typeface="+mj-lt"/>
              </a:rPr>
              <a:t>Leilões Portuários</a:t>
            </a:r>
            <a:endParaRPr sz="4000" b="0" dirty="0">
              <a:solidFill>
                <a:srgbClr val="FFFFFF"/>
              </a:solidFill>
              <a:latin typeface="+mj-lt"/>
            </a:endParaRP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40FA690F-F205-CEEB-954E-770314BE549E}"/>
              </a:ext>
            </a:extLst>
          </p:cNvPr>
          <p:cNvGrpSpPr/>
          <p:nvPr/>
        </p:nvGrpSpPr>
        <p:grpSpPr>
          <a:xfrm>
            <a:off x="2547811" y="1190681"/>
            <a:ext cx="2696371" cy="1134722"/>
            <a:chOff x="-3236562" y="3833577"/>
            <a:chExt cx="2820945" cy="959368"/>
          </a:xfrm>
        </p:grpSpPr>
        <p:sp>
          <p:nvSpPr>
            <p:cNvPr id="11" name="object 22">
              <a:extLst>
                <a:ext uri="{FF2B5EF4-FFF2-40B4-BE49-F238E27FC236}">
                  <a16:creationId xmlns:a16="http://schemas.microsoft.com/office/drawing/2014/main" id="{D52A61E8-EE3F-554E-2BB4-8BCA58FC118C}"/>
                </a:ext>
              </a:extLst>
            </p:cNvPr>
            <p:cNvSpPr txBox="1"/>
            <p:nvPr/>
          </p:nvSpPr>
          <p:spPr>
            <a:xfrm>
              <a:off x="-1450772" y="4160446"/>
              <a:ext cx="1000159" cy="275336"/>
            </a:xfrm>
            <a:prstGeom prst="rect">
              <a:avLst/>
            </a:prstGeom>
          </p:spPr>
          <p:txBody>
            <a:bodyPr vert="horz" wrap="square" lIns="0" tIns="17712" rIns="0" bIns="0" rtlCol="0">
              <a:spAutoFit/>
            </a:bodyPr>
            <a:lstStyle/>
            <a:p>
              <a:pPr marL="15402">
                <a:spcBef>
                  <a:spcPts val="138"/>
                </a:spcBef>
              </a:pPr>
              <a:r>
                <a:rPr lang="pt-BR" sz="2000" dirty="0">
                  <a:solidFill>
                    <a:srgbClr val="FFF1CE"/>
                  </a:solidFill>
                  <a:latin typeface="Rawline ExtraBold" panose="00000900000000000000" pitchFamily="2" charset="0"/>
                  <a:cs typeface="Trebuchet MS"/>
                </a:rPr>
                <a:t>bilhões</a:t>
              </a:r>
            </a:p>
          </p:txBody>
        </p:sp>
        <p:sp>
          <p:nvSpPr>
            <p:cNvPr id="12" name="Retângulo: Cantos Arredondados 11">
              <a:extLst>
                <a:ext uri="{FF2B5EF4-FFF2-40B4-BE49-F238E27FC236}">
                  <a16:creationId xmlns:a16="http://schemas.microsoft.com/office/drawing/2014/main" id="{0C2639AD-D331-B070-21FF-A62D418A5864}"/>
                </a:ext>
              </a:extLst>
            </p:cNvPr>
            <p:cNvSpPr/>
            <p:nvPr/>
          </p:nvSpPr>
          <p:spPr>
            <a:xfrm>
              <a:off x="-3236562" y="4520520"/>
              <a:ext cx="2820945" cy="272425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800" dirty="0">
                  <a:solidFill>
                    <a:srgbClr val="00822D"/>
                  </a:solidFill>
                </a:rPr>
                <a:t>em investimentos</a:t>
              </a:r>
            </a:p>
          </p:txBody>
        </p:sp>
        <p:sp>
          <p:nvSpPr>
            <p:cNvPr id="13" name="object 25">
              <a:extLst>
                <a:ext uri="{FF2B5EF4-FFF2-40B4-BE49-F238E27FC236}">
                  <a16:creationId xmlns:a16="http://schemas.microsoft.com/office/drawing/2014/main" id="{93914F46-64CB-0374-BD6D-133DD267F0F5}"/>
                </a:ext>
              </a:extLst>
            </p:cNvPr>
            <p:cNvSpPr txBox="1"/>
            <p:nvPr/>
          </p:nvSpPr>
          <p:spPr>
            <a:xfrm>
              <a:off x="-2829523" y="3833577"/>
              <a:ext cx="1927468" cy="714413"/>
            </a:xfrm>
            <a:prstGeom prst="rect">
              <a:avLst/>
            </a:prstGeom>
          </p:spPr>
          <p:txBody>
            <a:bodyPr vert="horz" wrap="square" lIns="0" tIns="13862" rIns="0" bIns="0" rtlCol="0">
              <a:spAutoFit/>
            </a:bodyPr>
            <a:lstStyle/>
            <a:p>
              <a:pPr marL="15402">
                <a:spcBef>
                  <a:spcPts val="110"/>
                </a:spcBef>
              </a:pPr>
              <a:r>
                <a:rPr lang="pt-BR" sz="5400" b="1" dirty="0">
                  <a:solidFill>
                    <a:srgbClr val="FFF1CE"/>
                  </a:solidFill>
                  <a:latin typeface="+mj-lt"/>
                  <a:cs typeface="Trebuchet MS"/>
                </a:rPr>
                <a:t>10,3</a:t>
              </a:r>
            </a:p>
          </p:txBody>
        </p:sp>
        <p:sp>
          <p:nvSpPr>
            <p:cNvPr id="14" name="object 22">
              <a:extLst>
                <a:ext uri="{FF2B5EF4-FFF2-40B4-BE49-F238E27FC236}">
                  <a16:creationId xmlns:a16="http://schemas.microsoft.com/office/drawing/2014/main" id="{B0C8279A-4E61-EDB3-FA15-29C5BA2AE547}"/>
                </a:ext>
              </a:extLst>
            </p:cNvPr>
            <p:cNvSpPr txBox="1"/>
            <p:nvPr/>
          </p:nvSpPr>
          <p:spPr>
            <a:xfrm>
              <a:off x="-3236562" y="3927680"/>
              <a:ext cx="565219" cy="275336"/>
            </a:xfrm>
            <a:prstGeom prst="rect">
              <a:avLst/>
            </a:prstGeom>
          </p:spPr>
          <p:txBody>
            <a:bodyPr vert="horz" wrap="square" lIns="0" tIns="17712" rIns="0" bIns="0" rtlCol="0">
              <a:spAutoFit/>
            </a:bodyPr>
            <a:lstStyle/>
            <a:p>
              <a:pPr marL="15402">
                <a:spcBef>
                  <a:spcPts val="138"/>
                </a:spcBef>
              </a:pPr>
              <a:r>
                <a:rPr lang="pt-BR" sz="2000" dirty="0">
                  <a:solidFill>
                    <a:srgbClr val="FFF1CE"/>
                  </a:solidFill>
                  <a:latin typeface="Rawline ExtraBold" panose="00000900000000000000" pitchFamily="2" charset="0"/>
                  <a:cs typeface="Trebuchet MS"/>
                </a:rPr>
                <a:t>R$</a:t>
              </a:r>
            </a:p>
          </p:txBody>
        </p:sp>
      </p:grpSp>
      <p:grpSp>
        <p:nvGrpSpPr>
          <p:cNvPr id="33" name="Agrupar 32">
            <a:extLst>
              <a:ext uri="{FF2B5EF4-FFF2-40B4-BE49-F238E27FC236}">
                <a16:creationId xmlns:a16="http://schemas.microsoft.com/office/drawing/2014/main" id="{EECBCD00-E0C3-8229-306B-3A60CF8D2BE3}"/>
              </a:ext>
            </a:extLst>
          </p:cNvPr>
          <p:cNvGrpSpPr/>
          <p:nvPr/>
        </p:nvGrpSpPr>
        <p:grpSpPr>
          <a:xfrm>
            <a:off x="423255" y="3001357"/>
            <a:ext cx="2263836" cy="2431431"/>
            <a:chOff x="577655" y="1456347"/>
            <a:chExt cx="2263836" cy="2431431"/>
          </a:xfrm>
        </p:grpSpPr>
        <p:pic>
          <p:nvPicPr>
            <p:cNvPr id="16" name="Gráfico 15">
              <a:extLst>
                <a:ext uri="{FF2B5EF4-FFF2-40B4-BE49-F238E27FC236}">
                  <a16:creationId xmlns:a16="http://schemas.microsoft.com/office/drawing/2014/main" id="{FC40F788-9246-99AA-355F-BC9100F50F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7655" y="1497070"/>
              <a:ext cx="387790" cy="534104"/>
            </a:xfrm>
            <a:prstGeom prst="rect">
              <a:avLst/>
            </a:prstGeom>
          </p:spPr>
        </p:pic>
        <p:grpSp>
          <p:nvGrpSpPr>
            <p:cNvPr id="27" name="Agrupar 26">
              <a:extLst>
                <a:ext uri="{FF2B5EF4-FFF2-40B4-BE49-F238E27FC236}">
                  <a16:creationId xmlns:a16="http://schemas.microsoft.com/office/drawing/2014/main" id="{AF288FA3-A4CD-1984-EEC0-7AF595B68424}"/>
                </a:ext>
              </a:extLst>
            </p:cNvPr>
            <p:cNvGrpSpPr/>
            <p:nvPr/>
          </p:nvGrpSpPr>
          <p:grpSpPr>
            <a:xfrm>
              <a:off x="1048064" y="1456347"/>
              <a:ext cx="1793427" cy="2431431"/>
              <a:chOff x="503980" y="1979781"/>
              <a:chExt cx="1793427" cy="2431431"/>
            </a:xfrm>
          </p:grpSpPr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E2E81042-675F-460E-8080-9C7E8CEF8327}"/>
                  </a:ext>
                </a:extLst>
              </p:cNvPr>
              <p:cNvSpPr txBox="1"/>
              <p:nvPr/>
            </p:nvSpPr>
            <p:spPr>
              <a:xfrm>
                <a:off x="503980" y="1979781"/>
                <a:ext cx="1218213" cy="30777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defTabSz="457200"/>
                <a:r>
                  <a:rPr lang="pt-BR" sz="1400" dirty="0">
                    <a:solidFill>
                      <a:srgbClr val="FFFFFF"/>
                    </a:solidFill>
                    <a:latin typeface="+mj-lt"/>
                  </a:rPr>
                  <a:t>Região Sul</a:t>
                </a:r>
              </a:p>
            </p:txBody>
          </p:sp>
          <p:sp>
            <p:nvSpPr>
              <p:cNvPr id="22" name="CaixaDeTexto 21">
                <a:extLst>
                  <a:ext uri="{FF2B5EF4-FFF2-40B4-BE49-F238E27FC236}">
                    <a16:creationId xmlns:a16="http://schemas.microsoft.com/office/drawing/2014/main" id="{02F07350-17EC-B60F-F871-9ABB3F4E3936}"/>
                  </a:ext>
                </a:extLst>
              </p:cNvPr>
              <p:cNvSpPr txBox="1"/>
              <p:nvPr/>
            </p:nvSpPr>
            <p:spPr>
              <a:xfrm>
                <a:off x="503980" y="2287556"/>
                <a:ext cx="1793427" cy="212365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defTabSz="457200"/>
                <a:r>
                  <a:rPr lang="pt-BR" sz="1100" dirty="0">
                    <a:solidFill>
                      <a:srgbClr val="FFFFFF"/>
                    </a:solidFill>
                  </a:rPr>
                  <a:t>PAR14 - Paranaguá/PR</a:t>
                </a:r>
              </a:p>
              <a:p>
                <a:pPr defTabSz="457200"/>
                <a:r>
                  <a:rPr lang="pt-BR" sz="1100" dirty="0">
                    <a:solidFill>
                      <a:schemeClr val="bg2"/>
                    </a:solidFill>
                    <a:latin typeface="Gilroy-Bold" panose="00000800000000000000" pitchFamily="2" charset="0"/>
                  </a:rPr>
                  <a:t>R$ 1,01 bilhão</a:t>
                </a:r>
              </a:p>
              <a:p>
                <a:pPr defTabSz="457200"/>
                <a:endParaRPr lang="pt-BR" sz="1100" dirty="0">
                  <a:solidFill>
                    <a:srgbClr val="FFFFFF"/>
                  </a:solidFill>
                </a:endParaRPr>
              </a:p>
              <a:p>
                <a:pPr defTabSz="457200"/>
                <a:r>
                  <a:rPr lang="pt-BR" sz="1100" dirty="0">
                    <a:solidFill>
                      <a:srgbClr val="FFFFFF"/>
                    </a:solidFill>
                  </a:rPr>
                  <a:t>PAR15 - Paranaguá/PR</a:t>
                </a:r>
              </a:p>
              <a:p>
                <a:pPr defTabSz="457200"/>
                <a:r>
                  <a:rPr lang="pt-BR" sz="1100" dirty="0">
                    <a:solidFill>
                      <a:schemeClr val="bg2"/>
                    </a:solidFill>
                    <a:latin typeface="Gilroy-Bold" panose="00000800000000000000" pitchFamily="2" charset="0"/>
                  </a:rPr>
                  <a:t>R$ 604,17 milhões*</a:t>
                </a:r>
              </a:p>
              <a:p>
                <a:pPr defTabSz="457200"/>
                <a:endParaRPr lang="pt-BR" sz="1100" dirty="0">
                  <a:solidFill>
                    <a:srgbClr val="FFFFFF"/>
                  </a:solidFill>
                </a:endParaRPr>
              </a:p>
              <a:p>
                <a:pPr defTabSz="457200"/>
                <a:r>
                  <a:rPr lang="pt-BR" sz="1100" dirty="0">
                    <a:solidFill>
                      <a:srgbClr val="FFFFFF"/>
                    </a:solidFill>
                  </a:rPr>
                  <a:t>PAR25 - Paranaguá/PR</a:t>
                </a:r>
              </a:p>
              <a:p>
                <a:pPr defTabSz="457200"/>
                <a:r>
                  <a:rPr lang="pt-BR" sz="1100" dirty="0">
                    <a:solidFill>
                      <a:schemeClr val="bg2"/>
                    </a:solidFill>
                    <a:latin typeface="Gilroy-Bold" panose="00000800000000000000" pitchFamily="2" charset="0"/>
                  </a:rPr>
                  <a:t>R$ 565,09 milhões</a:t>
                </a:r>
              </a:p>
              <a:p>
                <a:pPr defTabSz="457200"/>
                <a:endParaRPr lang="pt-BR" sz="1100" dirty="0">
                  <a:solidFill>
                    <a:srgbClr val="FFFFFF"/>
                  </a:solidFill>
                </a:endParaRPr>
              </a:p>
              <a:p>
                <a:pPr defTabSz="457200"/>
                <a:r>
                  <a:rPr lang="pt-BR" sz="1100" dirty="0">
                    <a:solidFill>
                      <a:schemeClr val="tx2"/>
                    </a:solidFill>
                    <a:latin typeface="Gilroy-Bold" panose="00000800000000000000" pitchFamily="2" charset="0"/>
                  </a:rPr>
                  <a:t>Canal de Acesso ao Porto de Paranaguá (PR)</a:t>
                </a:r>
              </a:p>
              <a:p>
                <a:pPr defTabSz="457200"/>
                <a:r>
                  <a:rPr lang="pt-BR" sz="1100" dirty="0">
                    <a:solidFill>
                      <a:schemeClr val="bg2"/>
                    </a:solidFill>
                    <a:latin typeface="Gilroy-Bold" panose="00000800000000000000" pitchFamily="2" charset="0"/>
                  </a:rPr>
                  <a:t>R$ 1,23 bilhão</a:t>
                </a:r>
              </a:p>
            </p:txBody>
          </p:sp>
        </p:grpSp>
      </p:grp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0989C9AC-C8A6-2BC3-0731-3690D6B69682}"/>
              </a:ext>
            </a:extLst>
          </p:cNvPr>
          <p:cNvGrpSpPr/>
          <p:nvPr/>
        </p:nvGrpSpPr>
        <p:grpSpPr>
          <a:xfrm>
            <a:off x="2980335" y="2602262"/>
            <a:ext cx="2342533" cy="1935244"/>
            <a:chOff x="509496" y="3948332"/>
            <a:chExt cx="2342533" cy="1935244"/>
          </a:xfrm>
        </p:grpSpPr>
        <p:pic>
          <p:nvPicPr>
            <p:cNvPr id="18" name="Gráfico 17">
              <a:extLst>
                <a:ext uri="{FF2B5EF4-FFF2-40B4-BE49-F238E27FC236}">
                  <a16:creationId xmlns:a16="http://schemas.microsoft.com/office/drawing/2014/main" id="{5274927C-B842-0AA7-20B8-05C98B58D6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9496" y="3995743"/>
              <a:ext cx="445806" cy="400605"/>
            </a:xfrm>
            <a:prstGeom prst="rect">
              <a:avLst/>
            </a:prstGeom>
          </p:spPr>
        </p:pic>
        <p:grpSp>
          <p:nvGrpSpPr>
            <p:cNvPr id="26" name="Agrupar 25">
              <a:extLst>
                <a:ext uri="{FF2B5EF4-FFF2-40B4-BE49-F238E27FC236}">
                  <a16:creationId xmlns:a16="http://schemas.microsoft.com/office/drawing/2014/main" id="{E034C37F-3C69-EAC3-E332-95D28D64AB40}"/>
                </a:ext>
              </a:extLst>
            </p:cNvPr>
            <p:cNvGrpSpPr/>
            <p:nvPr/>
          </p:nvGrpSpPr>
          <p:grpSpPr>
            <a:xfrm>
              <a:off x="1048064" y="3948332"/>
              <a:ext cx="1803965" cy="1935244"/>
              <a:chOff x="2105618" y="1977368"/>
              <a:chExt cx="1803965" cy="1935244"/>
            </a:xfrm>
          </p:grpSpPr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963AAE55-CB01-38B8-C888-1F5F6047F788}"/>
                  </a:ext>
                </a:extLst>
              </p:cNvPr>
              <p:cNvSpPr txBox="1"/>
              <p:nvPr/>
            </p:nvSpPr>
            <p:spPr>
              <a:xfrm>
                <a:off x="2105618" y="2296787"/>
                <a:ext cx="1803965" cy="161582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defTabSz="457200"/>
                <a:r>
                  <a:rPr lang="pt-BR" sz="1100" dirty="0">
                    <a:solidFill>
                      <a:srgbClr val="FFFFFF"/>
                    </a:solidFill>
                  </a:rPr>
                  <a:t>RDJ11 - Rio de Janeiro/RJ</a:t>
                </a:r>
              </a:p>
              <a:p>
                <a:pPr defTabSz="457200"/>
                <a:r>
                  <a:rPr lang="pt-BR" sz="1100" dirty="0">
                    <a:solidFill>
                      <a:schemeClr val="bg2"/>
                    </a:solidFill>
                    <a:latin typeface="Gilroy-Bold" panose="00000800000000000000" pitchFamily="2" charset="0"/>
                  </a:rPr>
                  <a:t>R$ 6,80 milhões</a:t>
                </a:r>
              </a:p>
              <a:p>
                <a:pPr defTabSz="457200"/>
                <a:endParaRPr lang="pt-BR" sz="1100" dirty="0">
                  <a:solidFill>
                    <a:srgbClr val="FFFFFF"/>
                  </a:solidFill>
                </a:endParaRPr>
              </a:p>
              <a:p>
                <a:pPr defTabSz="457200"/>
                <a:r>
                  <a:rPr lang="pt-BR" sz="1100" dirty="0">
                    <a:solidFill>
                      <a:schemeClr val="tx2"/>
                    </a:solidFill>
                    <a:latin typeface="Gilroy-Bold" panose="00000800000000000000" pitchFamily="2" charset="0"/>
                  </a:rPr>
                  <a:t>Túnel Santos-Guarujá (SP) </a:t>
                </a:r>
              </a:p>
              <a:p>
                <a:pPr defTabSz="457200"/>
                <a:r>
                  <a:rPr lang="pt-BR" sz="1100" dirty="0">
                    <a:solidFill>
                      <a:schemeClr val="bg2"/>
                    </a:solidFill>
                    <a:latin typeface="Gilroy-Bold" panose="00000800000000000000" pitchFamily="2" charset="0"/>
                  </a:rPr>
                  <a:t>R$ 6,8 bilhões</a:t>
                </a:r>
                <a:endParaRPr lang="pt-BR" sz="1100" dirty="0">
                  <a:solidFill>
                    <a:srgbClr val="FFFFFF"/>
                  </a:solidFill>
                </a:endParaRPr>
              </a:p>
              <a:p>
                <a:pPr defTabSz="457200"/>
                <a:endParaRPr lang="pt-BR" sz="1100" dirty="0">
                  <a:solidFill>
                    <a:srgbClr val="FFFFFF"/>
                  </a:solidFill>
                </a:endParaRPr>
              </a:p>
              <a:p>
                <a:pPr defTabSz="457200"/>
                <a:r>
                  <a:rPr lang="pt-BR" sz="1100" dirty="0">
                    <a:solidFill>
                      <a:srgbClr val="FFFFFF"/>
                    </a:solidFill>
                  </a:rPr>
                  <a:t>RDJ07 - Rio de Janeiro</a:t>
                </a:r>
              </a:p>
              <a:p>
                <a:pPr defTabSz="457200"/>
                <a:r>
                  <a:rPr lang="pt-BR" sz="1100" dirty="0">
                    <a:solidFill>
                      <a:schemeClr val="bg2"/>
                    </a:solidFill>
                    <a:latin typeface="Gilroy-Bold" panose="00000800000000000000" pitchFamily="2" charset="0"/>
                  </a:rPr>
                  <a:t>R$ 99,43 milhões</a:t>
                </a:r>
              </a:p>
            </p:txBody>
          </p:sp>
          <p:sp>
            <p:nvSpPr>
              <p:cNvPr id="25" name="CaixaDeTexto 24">
                <a:extLst>
                  <a:ext uri="{FF2B5EF4-FFF2-40B4-BE49-F238E27FC236}">
                    <a16:creationId xmlns:a16="http://schemas.microsoft.com/office/drawing/2014/main" id="{48D09F36-CA7A-1D78-9DF5-851104184353}"/>
                  </a:ext>
                </a:extLst>
              </p:cNvPr>
              <p:cNvSpPr txBox="1"/>
              <p:nvPr/>
            </p:nvSpPr>
            <p:spPr>
              <a:xfrm>
                <a:off x="2105618" y="1977368"/>
                <a:ext cx="1578658" cy="30777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defTabSz="457200"/>
                <a:r>
                  <a:rPr lang="pt-BR" sz="1400" dirty="0">
                    <a:solidFill>
                      <a:srgbClr val="FFFFFF"/>
                    </a:solidFill>
                    <a:latin typeface="+mj-lt"/>
                  </a:rPr>
                  <a:t>Região Sudeste</a:t>
                </a:r>
              </a:p>
            </p:txBody>
          </p:sp>
        </p:grpSp>
      </p:grpSp>
      <p:grpSp>
        <p:nvGrpSpPr>
          <p:cNvPr id="32" name="Agrupar 31">
            <a:extLst>
              <a:ext uri="{FF2B5EF4-FFF2-40B4-BE49-F238E27FC236}">
                <a16:creationId xmlns:a16="http://schemas.microsoft.com/office/drawing/2014/main" id="{9A42A1CA-7EB3-EA43-0D8D-5581A984ED7D}"/>
              </a:ext>
            </a:extLst>
          </p:cNvPr>
          <p:cNvGrpSpPr/>
          <p:nvPr/>
        </p:nvGrpSpPr>
        <p:grpSpPr>
          <a:xfrm>
            <a:off x="2955385" y="4797327"/>
            <a:ext cx="2262372" cy="919581"/>
            <a:chOff x="489709" y="5836407"/>
            <a:chExt cx="2262372" cy="919581"/>
          </a:xfrm>
        </p:grpSpPr>
        <p:pic>
          <p:nvPicPr>
            <p:cNvPr id="20" name="Gráfico 19">
              <a:extLst>
                <a:ext uri="{FF2B5EF4-FFF2-40B4-BE49-F238E27FC236}">
                  <a16:creationId xmlns:a16="http://schemas.microsoft.com/office/drawing/2014/main" id="{A3B570CA-A8C1-EBEC-3572-30B747433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89709" y="5893003"/>
              <a:ext cx="407882" cy="534104"/>
            </a:xfrm>
            <a:prstGeom prst="rect">
              <a:avLst/>
            </a:prstGeom>
          </p:spPr>
        </p:pic>
        <p:grpSp>
          <p:nvGrpSpPr>
            <p:cNvPr id="28" name="Agrupar 27">
              <a:extLst>
                <a:ext uri="{FF2B5EF4-FFF2-40B4-BE49-F238E27FC236}">
                  <a16:creationId xmlns:a16="http://schemas.microsoft.com/office/drawing/2014/main" id="{B3EFAE28-97A7-A29F-88A3-FDC45C47203D}"/>
                </a:ext>
              </a:extLst>
            </p:cNvPr>
            <p:cNvGrpSpPr/>
            <p:nvPr/>
          </p:nvGrpSpPr>
          <p:grpSpPr>
            <a:xfrm>
              <a:off x="1048064" y="5836407"/>
              <a:ext cx="1704017" cy="919581"/>
              <a:chOff x="2105618" y="1977368"/>
              <a:chExt cx="1704017" cy="919581"/>
            </a:xfrm>
          </p:grpSpPr>
          <p:sp>
            <p:nvSpPr>
              <p:cNvPr id="29" name="CaixaDeTexto 28">
                <a:extLst>
                  <a:ext uri="{FF2B5EF4-FFF2-40B4-BE49-F238E27FC236}">
                    <a16:creationId xmlns:a16="http://schemas.microsoft.com/office/drawing/2014/main" id="{9033E07C-3E04-6F7A-5155-C082681DB82E}"/>
                  </a:ext>
                </a:extLst>
              </p:cNvPr>
              <p:cNvSpPr txBox="1"/>
              <p:nvPr/>
            </p:nvSpPr>
            <p:spPr>
              <a:xfrm>
                <a:off x="2105618" y="2296787"/>
                <a:ext cx="1704017" cy="60016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defTabSz="457200"/>
                <a:r>
                  <a:rPr lang="pt-BR" sz="1100" dirty="0">
                    <a:solidFill>
                      <a:srgbClr val="FFFFFF"/>
                    </a:solidFill>
                  </a:rPr>
                  <a:t>TMP Maceió - Porto de Maceió (AL)</a:t>
                </a:r>
              </a:p>
              <a:p>
                <a:pPr defTabSz="457200"/>
                <a:r>
                  <a:rPr lang="pt-BR" sz="1100" dirty="0">
                    <a:solidFill>
                      <a:schemeClr val="bg2"/>
                    </a:solidFill>
                    <a:latin typeface="Gilroy-Bold" panose="00000800000000000000" pitchFamily="2" charset="0"/>
                  </a:rPr>
                  <a:t>R$ 1,98 milhão</a:t>
                </a:r>
              </a:p>
            </p:txBody>
          </p:sp>
          <p:sp>
            <p:nvSpPr>
              <p:cNvPr id="30" name="CaixaDeTexto 29">
                <a:extLst>
                  <a:ext uri="{FF2B5EF4-FFF2-40B4-BE49-F238E27FC236}">
                    <a16:creationId xmlns:a16="http://schemas.microsoft.com/office/drawing/2014/main" id="{ED7FE004-56E7-4A19-AB90-AF1E5AE57697}"/>
                  </a:ext>
                </a:extLst>
              </p:cNvPr>
              <p:cNvSpPr txBox="1"/>
              <p:nvPr/>
            </p:nvSpPr>
            <p:spPr>
              <a:xfrm>
                <a:off x="2105618" y="1977368"/>
                <a:ext cx="1578658" cy="30777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defTabSz="457200"/>
                <a:r>
                  <a:rPr lang="pt-BR" sz="1400" dirty="0">
                    <a:solidFill>
                      <a:srgbClr val="FFFFFF"/>
                    </a:solidFill>
                    <a:latin typeface="+mj-lt"/>
                  </a:rPr>
                  <a:t>Região Nordeste</a:t>
                </a:r>
              </a:p>
            </p:txBody>
          </p:sp>
        </p:grpSp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BBF4606F-3727-186D-BCE1-AC1D1CA72E89}"/>
              </a:ext>
            </a:extLst>
          </p:cNvPr>
          <p:cNvGrpSpPr/>
          <p:nvPr/>
        </p:nvGrpSpPr>
        <p:grpSpPr>
          <a:xfrm>
            <a:off x="555955" y="1184265"/>
            <a:ext cx="1641808" cy="844994"/>
            <a:chOff x="-2572337" y="3810209"/>
            <a:chExt cx="1641808" cy="844994"/>
          </a:xfrm>
        </p:grpSpPr>
        <p:sp>
          <p:nvSpPr>
            <p:cNvPr id="43" name="object 22">
              <a:extLst>
                <a:ext uri="{FF2B5EF4-FFF2-40B4-BE49-F238E27FC236}">
                  <a16:creationId xmlns:a16="http://schemas.microsoft.com/office/drawing/2014/main" id="{154EDE61-4837-AC78-F818-2BF3C7B51B0D}"/>
                </a:ext>
              </a:extLst>
            </p:cNvPr>
            <p:cNvSpPr txBox="1"/>
            <p:nvPr/>
          </p:nvSpPr>
          <p:spPr>
            <a:xfrm>
              <a:off x="-2118665" y="4047432"/>
              <a:ext cx="1188136" cy="448772"/>
            </a:xfrm>
            <a:prstGeom prst="rect">
              <a:avLst/>
            </a:prstGeom>
          </p:spPr>
          <p:txBody>
            <a:bodyPr vert="horz" wrap="square" lIns="0" tIns="17712" rIns="0" bIns="0" rtlCol="0">
              <a:spAutoFit/>
            </a:bodyPr>
            <a:lstStyle/>
            <a:p>
              <a:pPr marL="15402">
                <a:spcBef>
                  <a:spcPts val="138"/>
                </a:spcBef>
              </a:pPr>
              <a:r>
                <a:rPr lang="pt-BR" sz="2800" dirty="0">
                  <a:solidFill>
                    <a:schemeClr val="tx2"/>
                  </a:solidFill>
                  <a:latin typeface="Rawline ExtraBold" panose="00000900000000000000" pitchFamily="2" charset="0"/>
                  <a:cs typeface="Trebuchet MS"/>
                </a:rPr>
                <a:t>leilões</a:t>
              </a:r>
            </a:p>
          </p:txBody>
        </p:sp>
        <p:sp>
          <p:nvSpPr>
            <p:cNvPr id="44" name="object 25">
              <a:extLst>
                <a:ext uri="{FF2B5EF4-FFF2-40B4-BE49-F238E27FC236}">
                  <a16:creationId xmlns:a16="http://schemas.microsoft.com/office/drawing/2014/main" id="{61CC985D-A94A-876B-B066-04EBFB46DFD1}"/>
                </a:ext>
              </a:extLst>
            </p:cNvPr>
            <p:cNvSpPr txBox="1"/>
            <p:nvPr/>
          </p:nvSpPr>
          <p:spPr>
            <a:xfrm>
              <a:off x="-2572337" y="3810209"/>
              <a:ext cx="774536" cy="844994"/>
            </a:xfrm>
            <a:prstGeom prst="rect">
              <a:avLst/>
            </a:prstGeom>
          </p:spPr>
          <p:txBody>
            <a:bodyPr vert="horz" wrap="square" lIns="0" tIns="13862" rIns="0" bIns="0" rtlCol="0">
              <a:spAutoFit/>
            </a:bodyPr>
            <a:lstStyle/>
            <a:p>
              <a:pPr marL="15402">
                <a:spcBef>
                  <a:spcPts val="110"/>
                </a:spcBef>
              </a:pPr>
              <a:r>
                <a:rPr lang="pt-BR" sz="5400" b="1" dirty="0">
                  <a:solidFill>
                    <a:schemeClr val="tx2"/>
                  </a:solidFill>
                  <a:latin typeface="+mj-lt"/>
                  <a:cs typeface="Trebuchet MS"/>
                </a:rPr>
                <a:t>8</a:t>
              </a:r>
            </a:p>
          </p:txBody>
        </p:sp>
      </p:grpSp>
      <p:sp>
        <p:nvSpPr>
          <p:cNvPr id="45" name="Slide Number Placeholder 1">
            <a:extLst>
              <a:ext uri="{FF2B5EF4-FFF2-40B4-BE49-F238E27FC236}">
                <a16:creationId xmlns:a16="http://schemas.microsoft.com/office/drawing/2014/main" id="{28C2EE1E-A8D7-4B49-B812-86C15460EDF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38266" y="6383722"/>
            <a:ext cx="164466" cy="24250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 dirty="0"/>
          </a:p>
        </p:txBody>
      </p:sp>
      <p:grpSp>
        <p:nvGrpSpPr>
          <p:cNvPr id="46" name="Agrupar 45">
            <a:extLst>
              <a:ext uri="{FF2B5EF4-FFF2-40B4-BE49-F238E27FC236}">
                <a16:creationId xmlns:a16="http://schemas.microsoft.com/office/drawing/2014/main" id="{1485005C-B1C6-4CA9-B16F-919D4822F5B3}"/>
              </a:ext>
            </a:extLst>
          </p:cNvPr>
          <p:cNvGrpSpPr/>
          <p:nvPr/>
        </p:nvGrpSpPr>
        <p:grpSpPr>
          <a:xfrm>
            <a:off x="371475" y="6368563"/>
            <a:ext cx="4750911" cy="215444"/>
            <a:chOff x="327561" y="6430768"/>
            <a:chExt cx="4750911" cy="215444"/>
          </a:xfrm>
        </p:grpSpPr>
        <p:sp>
          <p:nvSpPr>
            <p:cNvPr id="47" name="Footer Placeholder 2">
              <a:extLst>
                <a:ext uri="{FF2B5EF4-FFF2-40B4-BE49-F238E27FC236}">
                  <a16:creationId xmlns:a16="http://schemas.microsoft.com/office/drawing/2014/main" id="{DD57606E-3424-4719-B92A-4CA8A5DB45DE}"/>
                </a:ext>
              </a:extLst>
            </p:cNvPr>
            <p:cNvSpPr txBox="1"/>
            <p:nvPr/>
          </p:nvSpPr>
          <p:spPr>
            <a:xfrm>
              <a:off x="936066" y="6430768"/>
              <a:ext cx="4142406" cy="21544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 anchor="ctr">
              <a:spAutoFit/>
            </a:bodyPr>
            <a:lstStyle>
              <a:lvl1pPr>
                <a:defRPr sz="1600" b="1" spc="300">
                  <a:solidFill>
                    <a:srgbClr val="44546A"/>
                  </a:solidFill>
                </a:defRPr>
              </a:lvl1pPr>
            </a:lstStyle>
            <a:p>
              <a:r>
                <a:rPr lang="pt-BR" sz="800" b="0" spc="200" dirty="0">
                  <a:solidFill>
                    <a:srgbClr val="25303A"/>
                  </a:solidFill>
                  <a:latin typeface="Gilroy-Bold" panose="00000800000000000000" pitchFamily="2" charset="0"/>
                </a:rPr>
                <a:t>SNP – SECRETARIA NACIONAL DE PORTOS</a:t>
              </a:r>
              <a:endParaRPr sz="800" b="0" spc="200" dirty="0">
                <a:solidFill>
                  <a:srgbClr val="25303A"/>
                </a:solidFill>
                <a:latin typeface="Gilroy-Bold" panose="00000800000000000000" pitchFamily="2" charset="0"/>
              </a:endParaRPr>
            </a:p>
          </p:txBody>
        </p:sp>
        <p:pic>
          <p:nvPicPr>
            <p:cNvPr id="48" name="Gráfico 47">
              <a:extLst>
                <a:ext uri="{FF2B5EF4-FFF2-40B4-BE49-F238E27FC236}">
                  <a16:creationId xmlns:a16="http://schemas.microsoft.com/office/drawing/2014/main" id="{918FA560-3725-492D-8198-266E2338D6E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27561" y="6447806"/>
              <a:ext cx="537853" cy="1813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28010378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>
            <a:extLst>
              <a:ext uri="{FF2B5EF4-FFF2-40B4-BE49-F238E27FC236}">
                <a16:creationId xmlns:a16="http://schemas.microsoft.com/office/drawing/2014/main" id="{992BC6BD-2E59-9869-B7D2-2241F34F064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194571" y="0"/>
            <a:ext cx="4997430" cy="6120580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2"/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AE0D62B6-9ED9-A28D-D11F-3E21795A075F}"/>
              </a:ext>
            </a:extLst>
          </p:cNvPr>
          <p:cNvGrpSpPr/>
          <p:nvPr/>
        </p:nvGrpSpPr>
        <p:grpSpPr>
          <a:xfrm>
            <a:off x="7920583" y="1439014"/>
            <a:ext cx="3278911" cy="1217814"/>
            <a:chOff x="6167225" y="1404445"/>
            <a:chExt cx="3278911" cy="1217814"/>
          </a:xfrm>
        </p:grpSpPr>
        <p:sp>
          <p:nvSpPr>
            <p:cNvPr id="811" name="TextBox 82"/>
            <p:cNvSpPr txBox="1"/>
            <p:nvPr/>
          </p:nvSpPr>
          <p:spPr>
            <a:xfrm>
              <a:off x="6167226" y="1404445"/>
              <a:ext cx="1034585" cy="31745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18583" rIns="18583">
              <a:spAutoFit/>
            </a:bodyPr>
            <a:lstStyle>
              <a:lvl1pPr algn="ctr">
                <a:defRPr sz="3600" b="1"/>
              </a:lvl1pPr>
            </a:lstStyle>
            <a:p>
              <a:pPr algn="l"/>
              <a:r>
                <a:rPr lang="pt-BR" sz="1400" b="0" dirty="0">
                  <a:solidFill>
                    <a:srgbClr val="FFFFFF"/>
                  </a:solidFill>
                  <a:latin typeface="Gilroy-Bold" panose="00000800000000000000" pitchFamily="2" charset="0"/>
                </a:rPr>
                <a:t>Região Sul</a:t>
              </a:r>
              <a:endParaRPr sz="1400" b="0" dirty="0">
                <a:solidFill>
                  <a:srgbClr val="FFFFFF"/>
                </a:solidFill>
                <a:latin typeface="Gilroy-Bold" panose="00000800000000000000" pitchFamily="2" charset="0"/>
              </a:endParaRPr>
            </a:p>
          </p:txBody>
        </p:sp>
        <p:sp>
          <p:nvSpPr>
            <p:cNvPr id="7" name="TextBox 82">
              <a:extLst>
                <a:ext uri="{FF2B5EF4-FFF2-40B4-BE49-F238E27FC236}">
                  <a16:creationId xmlns:a16="http://schemas.microsoft.com/office/drawing/2014/main" id="{C482497D-C55C-B84E-CBDC-EA1CD2A63E10}"/>
                </a:ext>
              </a:extLst>
            </p:cNvPr>
            <p:cNvSpPr txBox="1"/>
            <p:nvPr/>
          </p:nvSpPr>
          <p:spPr>
            <a:xfrm>
              <a:off x="6167225" y="1760485"/>
              <a:ext cx="3278911" cy="86177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>
              <a:spAutoFit/>
            </a:bodyPr>
            <a:lstStyle>
              <a:lvl1pPr algn="ctr">
                <a:defRPr sz="3600" b="1"/>
              </a:lvl1pPr>
            </a:lstStyle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pt-BR" sz="1000" b="0" dirty="0">
                  <a:solidFill>
                    <a:schemeClr val="bg2"/>
                  </a:solidFill>
                </a:rPr>
                <a:t>POA26 - Porto de Porto Alegre (RS)</a:t>
              </a:r>
            </a:p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pt-BR" sz="1000" b="0" dirty="0">
                  <a:solidFill>
                    <a:schemeClr val="bg2"/>
                  </a:solidFill>
                </a:rPr>
                <a:t>Canal de acesso de Itajaí - Porto de Itajaí (SC)</a:t>
              </a:r>
            </a:p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pt-BR" sz="1000" b="0" dirty="0">
                  <a:solidFill>
                    <a:schemeClr val="bg2"/>
                  </a:solidFill>
                </a:rPr>
                <a:t>ITJ01 - Porto de Itajaí (SC)</a:t>
              </a:r>
            </a:p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pt-BR" sz="1000" b="0" dirty="0">
                  <a:solidFill>
                    <a:schemeClr val="bg2"/>
                  </a:solidFill>
                </a:rPr>
                <a:t>Concessão do Sistema Aquaviário Integrado dos Portos do Sul e Lagoa Mirim (RS)</a:t>
              </a:r>
            </a:p>
          </p:txBody>
        </p:sp>
      </p:grp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60E59D00-6572-BAB3-4C37-5D75A7C16070}"/>
              </a:ext>
            </a:extLst>
          </p:cNvPr>
          <p:cNvGrpSpPr/>
          <p:nvPr/>
        </p:nvGrpSpPr>
        <p:grpSpPr>
          <a:xfrm>
            <a:off x="7920581" y="4709512"/>
            <a:ext cx="3278910" cy="1063926"/>
            <a:chOff x="6167226" y="4621021"/>
            <a:chExt cx="3278910" cy="1063926"/>
          </a:xfrm>
        </p:grpSpPr>
        <p:sp>
          <p:nvSpPr>
            <p:cNvPr id="8" name="TextBox 82">
              <a:extLst>
                <a:ext uri="{FF2B5EF4-FFF2-40B4-BE49-F238E27FC236}">
                  <a16:creationId xmlns:a16="http://schemas.microsoft.com/office/drawing/2014/main" id="{2D21E6D0-BC3A-3ABD-EC1A-43B9657F3A09}"/>
                </a:ext>
              </a:extLst>
            </p:cNvPr>
            <p:cNvSpPr txBox="1"/>
            <p:nvPr/>
          </p:nvSpPr>
          <p:spPr>
            <a:xfrm>
              <a:off x="6167226" y="4621021"/>
              <a:ext cx="1461834" cy="31745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>
              <a:spAutoFit/>
            </a:bodyPr>
            <a:lstStyle>
              <a:lvl1pPr algn="ctr">
                <a:defRPr sz="3600" b="1"/>
              </a:lvl1pPr>
            </a:lstStyle>
            <a:p>
              <a:pPr algn="l"/>
              <a:r>
                <a:rPr lang="pt-BR" sz="1400" b="0" dirty="0">
                  <a:solidFill>
                    <a:srgbClr val="FFFFFF"/>
                  </a:solidFill>
                  <a:latin typeface="Gilroy-Bold" panose="00000800000000000000" pitchFamily="2" charset="0"/>
                </a:rPr>
                <a:t>Região Sudeste</a:t>
              </a:r>
              <a:endParaRPr sz="1400" b="0" dirty="0">
                <a:solidFill>
                  <a:srgbClr val="FFFFFF"/>
                </a:solidFill>
                <a:latin typeface="Gilroy-Bold" panose="00000800000000000000" pitchFamily="2" charset="0"/>
              </a:endParaRPr>
            </a:p>
          </p:txBody>
        </p:sp>
        <p:sp>
          <p:nvSpPr>
            <p:cNvPr id="9" name="TextBox 82">
              <a:extLst>
                <a:ext uri="{FF2B5EF4-FFF2-40B4-BE49-F238E27FC236}">
                  <a16:creationId xmlns:a16="http://schemas.microsoft.com/office/drawing/2014/main" id="{44AA74C9-C761-2915-4070-93EB58C42421}"/>
                </a:ext>
              </a:extLst>
            </p:cNvPr>
            <p:cNvSpPr txBox="1"/>
            <p:nvPr/>
          </p:nvSpPr>
          <p:spPr>
            <a:xfrm>
              <a:off x="6167226" y="4977061"/>
              <a:ext cx="3278910" cy="70788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>
              <a:spAutoFit/>
            </a:bodyPr>
            <a:lstStyle>
              <a:lvl1pPr algn="ctr">
                <a:defRPr sz="3600" b="1"/>
              </a:lvl1pPr>
            </a:lstStyle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pt-BR" sz="1000" b="0" dirty="0" err="1">
                  <a:solidFill>
                    <a:schemeClr val="bg2"/>
                  </a:solidFill>
                </a:rPr>
                <a:t>Tecon</a:t>
              </a:r>
              <a:r>
                <a:rPr lang="pt-BR" sz="1000" b="0" dirty="0">
                  <a:solidFill>
                    <a:schemeClr val="bg2"/>
                  </a:solidFill>
                </a:rPr>
                <a:t> Santos 10 - Porto de Santos (SP)</a:t>
              </a:r>
            </a:p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pt-BR" sz="1000" b="0" dirty="0">
                  <a:solidFill>
                    <a:schemeClr val="bg2"/>
                  </a:solidFill>
                </a:rPr>
                <a:t>SSB01 - Porto de São Sebastião (SP)</a:t>
              </a:r>
            </a:p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pt-BR" sz="1000" b="0" dirty="0">
                  <a:solidFill>
                    <a:schemeClr val="bg2"/>
                  </a:solidFill>
                </a:rPr>
                <a:t>Canal de acesso de Santos - Porto de Santos (SP)</a:t>
              </a:r>
            </a:p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pt-BR" sz="1000" b="0" dirty="0">
                  <a:solidFill>
                    <a:schemeClr val="bg2"/>
                  </a:solidFill>
                </a:rPr>
                <a:t>RDJ06A - Porto do Rio de Janeiro (RJ)</a:t>
              </a:r>
            </a:p>
          </p:txBody>
        </p:sp>
      </p:grp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9E561505-844F-B9DD-899A-91641026F4F5}"/>
              </a:ext>
            </a:extLst>
          </p:cNvPr>
          <p:cNvGrpSpPr/>
          <p:nvPr/>
        </p:nvGrpSpPr>
        <p:grpSpPr>
          <a:xfrm>
            <a:off x="7920583" y="342374"/>
            <a:ext cx="3278911" cy="910038"/>
            <a:chOff x="6167225" y="253883"/>
            <a:chExt cx="3278911" cy="910038"/>
          </a:xfrm>
        </p:grpSpPr>
        <p:sp>
          <p:nvSpPr>
            <p:cNvPr id="10" name="TextBox 82">
              <a:extLst>
                <a:ext uri="{FF2B5EF4-FFF2-40B4-BE49-F238E27FC236}">
                  <a16:creationId xmlns:a16="http://schemas.microsoft.com/office/drawing/2014/main" id="{F8F5E149-7D00-14E4-1914-FE0527E1B25F}"/>
                </a:ext>
              </a:extLst>
            </p:cNvPr>
            <p:cNvSpPr txBox="1"/>
            <p:nvPr/>
          </p:nvSpPr>
          <p:spPr>
            <a:xfrm>
              <a:off x="6167226" y="253883"/>
              <a:ext cx="1461834" cy="31745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>
              <a:spAutoFit/>
            </a:bodyPr>
            <a:lstStyle>
              <a:lvl1pPr algn="ctr">
                <a:defRPr sz="3600" b="1"/>
              </a:lvl1pPr>
            </a:lstStyle>
            <a:p>
              <a:pPr algn="l"/>
              <a:r>
                <a:rPr lang="pt-BR" sz="1400" b="0" dirty="0">
                  <a:solidFill>
                    <a:srgbClr val="FFFFFF"/>
                  </a:solidFill>
                  <a:latin typeface="Gilroy-Bold" panose="00000800000000000000" pitchFamily="2" charset="0"/>
                </a:rPr>
                <a:t>Região Norte</a:t>
              </a:r>
              <a:endParaRPr sz="1400" b="0" dirty="0">
                <a:solidFill>
                  <a:srgbClr val="FFFFFF"/>
                </a:solidFill>
                <a:latin typeface="Gilroy-Bold" panose="00000800000000000000" pitchFamily="2" charset="0"/>
              </a:endParaRPr>
            </a:p>
          </p:txBody>
        </p:sp>
        <p:sp>
          <p:nvSpPr>
            <p:cNvPr id="11" name="TextBox 82">
              <a:extLst>
                <a:ext uri="{FF2B5EF4-FFF2-40B4-BE49-F238E27FC236}">
                  <a16:creationId xmlns:a16="http://schemas.microsoft.com/office/drawing/2014/main" id="{EE96A28F-C0B9-84E7-55B7-BEABBE53A87A}"/>
                </a:ext>
              </a:extLst>
            </p:cNvPr>
            <p:cNvSpPr txBox="1"/>
            <p:nvPr/>
          </p:nvSpPr>
          <p:spPr>
            <a:xfrm>
              <a:off x="6167225" y="609923"/>
              <a:ext cx="3278911" cy="55399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>
              <a:spAutoFit/>
            </a:bodyPr>
            <a:lstStyle>
              <a:lvl1pPr algn="ctr">
                <a:defRPr sz="3600" b="1"/>
              </a:lvl1pPr>
            </a:lstStyle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pt-BR" sz="1000" b="0" dirty="0">
                  <a:solidFill>
                    <a:schemeClr val="bg2"/>
                  </a:solidFill>
                </a:rPr>
                <a:t>MCP01 - Porto de Santana (AP)</a:t>
              </a:r>
            </a:p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pt-BR" sz="1000" b="0" dirty="0">
                  <a:solidFill>
                    <a:schemeClr val="bg2"/>
                  </a:solidFill>
                </a:rPr>
                <a:t>VDC29 - Porto de Vila do Conde (PA)</a:t>
              </a:r>
            </a:p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pt-BR" sz="1000" b="0" dirty="0">
                  <a:solidFill>
                    <a:schemeClr val="bg2"/>
                  </a:solidFill>
                </a:rPr>
                <a:t>VDC10 - Porto de Vila do Conde (PA)</a:t>
              </a:r>
            </a:p>
          </p:txBody>
        </p:sp>
      </p:grp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71BC5937-0478-E0DE-77C0-F2F95FB44FF6}"/>
              </a:ext>
            </a:extLst>
          </p:cNvPr>
          <p:cNvGrpSpPr/>
          <p:nvPr/>
        </p:nvGrpSpPr>
        <p:grpSpPr>
          <a:xfrm>
            <a:off x="7920581" y="2843433"/>
            <a:ext cx="3278910" cy="1679479"/>
            <a:chOff x="6167226" y="2738639"/>
            <a:chExt cx="3278910" cy="1679479"/>
          </a:xfrm>
        </p:grpSpPr>
        <p:sp>
          <p:nvSpPr>
            <p:cNvPr id="12" name="TextBox 82">
              <a:extLst>
                <a:ext uri="{FF2B5EF4-FFF2-40B4-BE49-F238E27FC236}">
                  <a16:creationId xmlns:a16="http://schemas.microsoft.com/office/drawing/2014/main" id="{633CE80A-02EF-9822-5FCD-63544D145690}"/>
                </a:ext>
              </a:extLst>
            </p:cNvPr>
            <p:cNvSpPr txBox="1"/>
            <p:nvPr/>
          </p:nvSpPr>
          <p:spPr>
            <a:xfrm>
              <a:off x="6167226" y="2738639"/>
              <a:ext cx="1944104" cy="31745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>
              <a:spAutoFit/>
            </a:bodyPr>
            <a:lstStyle>
              <a:lvl1pPr algn="ctr">
                <a:defRPr sz="3600" b="1"/>
              </a:lvl1pPr>
            </a:lstStyle>
            <a:p>
              <a:pPr algn="l"/>
              <a:r>
                <a:rPr lang="pt-BR" sz="1400" b="0" dirty="0">
                  <a:solidFill>
                    <a:srgbClr val="FFFFFF"/>
                  </a:solidFill>
                  <a:latin typeface="Gilroy-Bold" panose="00000800000000000000" pitchFamily="2" charset="0"/>
                </a:rPr>
                <a:t>Região Nordeste</a:t>
              </a:r>
              <a:endParaRPr sz="1400" b="0" dirty="0">
                <a:solidFill>
                  <a:srgbClr val="FFFFFF"/>
                </a:solidFill>
                <a:latin typeface="Gilroy-Bold" panose="00000800000000000000" pitchFamily="2" charset="0"/>
              </a:endParaRPr>
            </a:p>
          </p:txBody>
        </p:sp>
        <p:sp>
          <p:nvSpPr>
            <p:cNvPr id="13" name="TextBox 82">
              <a:extLst>
                <a:ext uri="{FF2B5EF4-FFF2-40B4-BE49-F238E27FC236}">
                  <a16:creationId xmlns:a16="http://schemas.microsoft.com/office/drawing/2014/main" id="{ED97BE64-6AC7-7F88-5177-7FD6EE74F195}"/>
                </a:ext>
              </a:extLst>
            </p:cNvPr>
            <p:cNvSpPr txBox="1"/>
            <p:nvPr/>
          </p:nvSpPr>
          <p:spPr>
            <a:xfrm>
              <a:off x="6167226" y="3094679"/>
              <a:ext cx="3278910" cy="132343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>
              <a:spAutoFit/>
            </a:bodyPr>
            <a:lstStyle>
              <a:lvl1pPr algn="ctr">
                <a:defRPr sz="3600" b="1"/>
              </a:lvl1pPr>
            </a:lstStyle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pt-BR" sz="1000" b="0" dirty="0">
                  <a:solidFill>
                    <a:schemeClr val="bg2"/>
                  </a:solidFill>
                </a:rPr>
                <a:t>NAT01 - Porto de Natal (RN)</a:t>
              </a:r>
            </a:p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pt-BR" sz="1000" b="0" dirty="0">
                  <a:solidFill>
                    <a:schemeClr val="bg2"/>
                  </a:solidFill>
                </a:rPr>
                <a:t>TMP Recife - Porto do Recife (PE)</a:t>
              </a:r>
            </a:p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pt-BR" sz="1000" b="0" dirty="0">
                  <a:solidFill>
                    <a:schemeClr val="bg2"/>
                  </a:solidFill>
                </a:rPr>
                <a:t>Concessão Parcial da Companhia das Docas do Estado da Bahia (BA)</a:t>
              </a:r>
            </a:p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pt-BR" sz="1000" b="0" dirty="0">
                  <a:solidFill>
                    <a:schemeClr val="bg2"/>
                  </a:solidFill>
                </a:rPr>
                <a:t>MUC04 - Porto de Fortaleza (CE)</a:t>
              </a:r>
            </a:p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pt-BR" sz="1000" b="0" dirty="0">
                  <a:solidFill>
                    <a:schemeClr val="bg2"/>
                  </a:solidFill>
                </a:rPr>
                <a:t>IQI16 - Porto de Itaqui (MA)</a:t>
              </a:r>
            </a:p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pt-BR" sz="1000" b="0" dirty="0">
                  <a:solidFill>
                    <a:schemeClr val="bg2"/>
                  </a:solidFill>
                </a:rPr>
                <a:t>SUA01 - Porto de Suape (PE)</a:t>
              </a:r>
            </a:p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pt-BR" sz="1000" b="0" dirty="0">
                  <a:solidFill>
                    <a:schemeClr val="bg2"/>
                  </a:solidFill>
                </a:rPr>
                <a:t>SSD-A3 - Porto de Salvador (BA)</a:t>
              </a:r>
            </a:p>
          </p:txBody>
        </p:sp>
      </p:grpSp>
      <p:sp>
        <p:nvSpPr>
          <p:cNvPr id="17" name="Rectangle 65">
            <a:extLst>
              <a:ext uri="{FF2B5EF4-FFF2-40B4-BE49-F238E27FC236}">
                <a16:creationId xmlns:a16="http://schemas.microsoft.com/office/drawing/2014/main" id="{26F98B15-B7E7-EE8B-62E8-9E2D4EE18114}"/>
              </a:ext>
            </a:extLst>
          </p:cNvPr>
          <p:cNvSpPr/>
          <p:nvPr/>
        </p:nvSpPr>
        <p:spPr>
          <a:xfrm>
            <a:off x="0" y="0"/>
            <a:ext cx="1130333" cy="160656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2"/>
          </a:p>
        </p:txBody>
      </p:sp>
      <p:sp>
        <p:nvSpPr>
          <p:cNvPr id="818" name="TextBox 90"/>
          <p:cNvSpPr txBox="1"/>
          <p:nvPr/>
        </p:nvSpPr>
        <p:spPr>
          <a:xfrm>
            <a:off x="344352" y="533916"/>
            <a:ext cx="3174914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8583" rIns="18583">
            <a:spAutoFit/>
          </a:bodyPr>
          <a:lstStyle>
            <a:lvl1pPr algn="ctr">
              <a:defRPr sz="8000" b="1"/>
            </a:lvl1pPr>
          </a:lstStyle>
          <a:p>
            <a:pPr algn="l"/>
            <a:r>
              <a:rPr lang="pt-BR" sz="3600" b="0" dirty="0">
                <a:solidFill>
                  <a:schemeClr val="bg1"/>
                </a:solidFill>
                <a:latin typeface="+mj-lt"/>
              </a:rPr>
              <a:t>Agenda 2026</a:t>
            </a:r>
            <a:endParaRPr sz="3600" b="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0101DFAB-174D-86FF-69C0-040C0B764450}"/>
              </a:ext>
            </a:extLst>
          </p:cNvPr>
          <p:cNvGrpSpPr/>
          <p:nvPr/>
        </p:nvGrpSpPr>
        <p:grpSpPr>
          <a:xfrm>
            <a:off x="1880072" y="1522310"/>
            <a:ext cx="4609410" cy="4504189"/>
            <a:chOff x="1726301" y="2324100"/>
            <a:chExt cx="3797441" cy="3710755"/>
          </a:xfrm>
        </p:grpSpPr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43F74CBC-03DF-CD57-9E42-CF706AFD2C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26301" y="2324100"/>
              <a:ext cx="3742041" cy="3710755"/>
            </a:xfrm>
            <a:prstGeom prst="rect">
              <a:avLst/>
            </a:prstGeom>
          </p:spPr>
        </p:pic>
        <p:pic>
          <p:nvPicPr>
            <p:cNvPr id="18" name="Gráfico 17">
              <a:extLst>
                <a:ext uri="{FF2B5EF4-FFF2-40B4-BE49-F238E27FC236}">
                  <a16:creationId xmlns:a16="http://schemas.microsoft.com/office/drawing/2014/main" id="{92ADEF61-E17E-1323-141C-FDFD47BE77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385245" y="3160889"/>
              <a:ext cx="110798" cy="162940"/>
            </a:xfrm>
            <a:prstGeom prst="rect">
              <a:avLst/>
            </a:prstGeom>
          </p:spPr>
        </p:pic>
        <p:pic>
          <p:nvPicPr>
            <p:cNvPr id="19" name="Gráfico 18">
              <a:extLst>
                <a:ext uri="{FF2B5EF4-FFF2-40B4-BE49-F238E27FC236}">
                  <a16:creationId xmlns:a16="http://schemas.microsoft.com/office/drawing/2014/main" id="{AB22B9D3-D8A7-C051-7876-52235149D3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412944" y="3347530"/>
              <a:ext cx="110798" cy="162940"/>
            </a:xfrm>
            <a:prstGeom prst="rect">
              <a:avLst/>
            </a:prstGeom>
          </p:spPr>
        </p:pic>
        <p:pic>
          <p:nvPicPr>
            <p:cNvPr id="20" name="Gráfico 19">
              <a:extLst>
                <a:ext uri="{FF2B5EF4-FFF2-40B4-BE49-F238E27FC236}">
                  <a16:creationId xmlns:a16="http://schemas.microsoft.com/office/drawing/2014/main" id="{39A31B8C-3B7C-16C8-5005-27E250E494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051710" y="2997949"/>
              <a:ext cx="110798" cy="162940"/>
            </a:xfrm>
            <a:prstGeom prst="rect">
              <a:avLst/>
            </a:prstGeom>
          </p:spPr>
        </p:pic>
        <p:pic>
          <p:nvPicPr>
            <p:cNvPr id="25" name="Gráfico 24">
              <a:extLst>
                <a:ext uri="{FF2B5EF4-FFF2-40B4-BE49-F238E27FC236}">
                  <a16:creationId xmlns:a16="http://schemas.microsoft.com/office/drawing/2014/main" id="{1B9FDAAA-48EA-C884-B9DE-853D1B3003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475235" y="2882263"/>
              <a:ext cx="110798" cy="162940"/>
            </a:xfrm>
            <a:prstGeom prst="rect">
              <a:avLst/>
            </a:prstGeom>
          </p:spPr>
        </p:pic>
        <p:pic>
          <p:nvPicPr>
            <p:cNvPr id="26" name="Gráfico 25">
              <a:extLst>
                <a:ext uri="{FF2B5EF4-FFF2-40B4-BE49-F238E27FC236}">
                  <a16:creationId xmlns:a16="http://schemas.microsoft.com/office/drawing/2014/main" id="{1A9F3A81-DF46-DF6D-DDD3-FBF6825AE2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398875" y="3440315"/>
              <a:ext cx="110798" cy="16294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7" name="Gráfico 26">
              <a:extLst>
                <a:ext uri="{FF2B5EF4-FFF2-40B4-BE49-F238E27FC236}">
                  <a16:creationId xmlns:a16="http://schemas.microsoft.com/office/drawing/2014/main" id="{8AB3BA72-0B4E-0BCC-99EC-393B03F40C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116034" y="3834738"/>
              <a:ext cx="110798" cy="162940"/>
            </a:xfrm>
            <a:prstGeom prst="rect">
              <a:avLst/>
            </a:prstGeom>
          </p:spPr>
        </p:pic>
        <p:pic>
          <p:nvPicPr>
            <p:cNvPr id="28" name="Gráfico 27">
              <a:extLst>
                <a:ext uri="{FF2B5EF4-FFF2-40B4-BE49-F238E27FC236}">
                  <a16:creationId xmlns:a16="http://schemas.microsoft.com/office/drawing/2014/main" id="{6D49B269-A234-48BD-4799-E698E390EC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060635" y="3861189"/>
              <a:ext cx="110798" cy="16294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9" name="Gráfico 28">
              <a:extLst>
                <a:ext uri="{FF2B5EF4-FFF2-40B4-BE49-F238E27FC236}">
                  <a16:creationId xmlns:a16="http://schemas.microsoft.com/office/drawing/2014/main" id="{62D58351-95F7-7070-BFCA-170AC40E3EE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834268" y="2640129"/>
              <a:ext cx="110798" cy="162940"/>
            </a:xfrm>
            <a:prstGeom prst="rect">
              <a:avLst/>
            </a:prstGeom>
          </p:spPr>
        </p:pic>
        <p:pic>
          <p:nvPicPr>
            <p:cNvPr id="30" name="Gráfico 29">
              <a:extLst>
                <a:ext uri="{FF2B5EF4-FFF2-40B4-BE49-F238E27FC236}">
                  <a16:creationId xmlns:a16="http://schemas.microsoft.com/office/drawing/2014/main" id="{78E9453E-628D-5D63-B354-D0E9E56A77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078255" y="2800793"/>
              <a:ext cx="110798" cy="162940"/>
            </a:xfrm>
            <a:prstGeom prst="rect">
              <a:avLst/>
            </a:prstGeom>
          </p:spPr>
        </p:pic>
        <p:pic>
          <p:nvPicPr>
            <p:cNvPr id="31" name="Gráfico 30">
              <a:extLst>
                <a:ext uri="{FF2B5EF4-FFF2-40B4-BE49-F238E27FC236}">
                  <a16:creationId xmlns:a16="http://schemas.microsoft.com/office/drawing/2014/main" id="{4C563095-41BB-3D80-FD79-E78AC9E8A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022855" y="2829525"/>
              <a:ext cx="110798" cy="16294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2" name="Gráfico 31">
              <a:extLst>
                <a:ext uri="{FF2B5EF4-FFF2-40B4-BE49-F238E27FC236}">
                  <a16:creationId xmlns:a16="http://schemas.microsoft.com/office/drawing/2014/main" id="{A2DA1179-CCA9-4785-0F9C-7E78991B80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945066" y="5539883"/>
              <a:ext cx="110798" cy="162940"/>
            </a:xfrm>
            <a:prstGeom prst="rect">
              <a:avLst/>
            </a:prstGeom>
          </p:spPr>
        </p:pic>
        <p:pic>
          <p:nvPicPr>
            <p:cNvPr id="33" name="Gráfico 32">
              <a:extLst>
                <a:ext uri="{FF2B5EF4-FFF2-40B4-BE49-F238E27FC236}">
                  <a16:creationId xmlns:a16="http://schemas.microsoft.com/office/drawing/2014/main" id="{0B954DA8-1D9C-9A1E-5AB4-885862F0FF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133655" y="5229078"/>
              <a:ext cx="110798" cy="162940"/>
            </a:xfrm>
            <a:prstGeom prst="rect">
              <a:avLst/>
            </a:prstGeom>
          </p:spPr>
        </p:pic>
        <p:pic>
          <p:nvPicPr>
            <p:cNvPr id="34" name="Gráfico 33">
              <a:extLst>
                <a:ext uri="{FF2B5EF4-FFF2-40B4-BE49-F238E27FC236}">
                  <a16:creationId xmlns:a16="http://schemas.microsoft.com/office/drawing/2014/main" id="{B3FEC4D3-2A03-93AD-F37E-925DABE609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087514" y="5256555"/>
              <a:ext cx="110798" cy="16294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5" name="Gráfico 34">
              <a:extLst>
                <a:ext uri="{FF2B5EF4-FFF2-40B4-BE49-F238E27FC236}">
                  <a16:creationId xmlns:a16="http://schemas.microsoft.com/office/drawing/2014/main" id="{098DB564-FF6E-22BB-7B37-29BB45F851D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885860" y="5737839"/>
              <a:ext cx="110798" cy="162940"/>
            </a:xfrm>
            <a:prstGeom prst="rect">
              <a:avLst/>
            </a:prstGeom>
          </p:spPr>
        </p:pic>
        <p:pic>
          <p:nvPicPr>
            <p:cNvPr id="36" name="Gráfico 35">
              <a:extLst>
                <a:ext uri="{FF2B5EF4-FFF2-40B4-BE49-F238E27FC236}">
                  <a16:creationId xmlns:a16="http://schemas.microsoft.com/office/drawing/2014/main" id="{7BAFB872-71C5-C533-5952-FDE2E8C265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449400" y="4902612"/>
              <a:ext cx="110798" cy="162940"/>
            </a:xfrm>
            <a:prstGeom prst="rect">
              <a:avLst/>
            </a:prstGeom>
          </p:spPr>
        </p:pic>
        <p:pic>
          <p:nvPicPr>
            <p:cNvPr id="37" name="Gráfico 36">
              <a:extLst>
                <a:ext uri="{FF2B5EF4-FFF2-40B4-BE49-F238E27FC236}">
                  <a16:creationId xmlns:a16="http://schemas.microsoft.com/office/drawing/2014/main" id="{7DDABB2A-7A9E-06C0-36B4-905E43A6D7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352670" y="4945501"/>
              <a:ext cx="110798" cy="162940"/>
            </a:xfrm>
            <a:prstGeom prst="rect">
              <a:avLst/>
            </a:prstGeom>
          </p:spPr>
        </p:pic>
        <p:pic>
          <p:nvPicPr>
            <p:cNvPr id="38" name="Gráfico 37">
              <a:extLst>
                <a:ext uri="{FF2B5EF4-FFF2-40B4-BE49-F238E27FC236}">
                  <a16:creationId xmlns:a16="http://schemas.microsoft.com/office/drawing/2014/main" id="{49AC24D1-4C7B-072A-53B3-F0E966C63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297271" y="4971952"/>
              <a:ext cx="110798" cy="16294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9" name="Gráfico 38">
              <a:extLst>
                <a:ext uri="{FF2B5EF4-FFF2-40B4-BE49-F238E27FC236}">
                  <a16:creationId xmlns:a16="http://schemas.microsoft.com/office/drawing/2014/main" id="{F8284DC6-A233-81AC-962B-589BE964A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647922" y="4809012"/>
              <a:ext cx="110798" cy="162940"/>
            </a:xfrm>
            <a:prstGeom prst="rect">
              <a:avLst/>
            </a:prstGeom>
          </p:spPr>
        </p:pic>
      </p:grpSp>
      <p:sp>
        <p:nvSpPr>
          <p:cNvPr id="43" name="Rectangle: Rounded Corners 24">
            <a:extLst>
              <a:ext uri="{FF2B5EF4-FFF2-40B4-BE49-F238E27FC236}">
                <a16:creationId xmlns:a16="http://schemas.microsoft.com/office/drawing/2014/main" id="{EC0F8294-E388-A655-D885-CE996079079B}"/>
              </a:ext>
            </a:extLst>
          </p:cNvPr>
          <p:cNvSpPr/>
          <p:nvPr/>
        </p:nvSpPr>
        <p:spPr>
          <a:xfrm>
            <a:off x="1484029" y="4304876"/>
            <a:ext cx="2042395" cy="109012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80000" rIns="18583" bIns="144000" anchor="ctr"/>
          <a:lstStyle/>
          <a:p>
            <a:pPr>
              <a:spcBef>
                <a:spcPts val="1800"/>
              </a:spcBef>
              <a:defRPr>
                <a:solidFill>
                  <a:srgbClr val="FFFFFF"/>
                </a:solidFill>
              </a:defRPr>
            </a:pPr>
            <a:r>
              <a:rPr lang="pt-BR" sz="4000" dirty="0">
                <a:solidFill>
                  <a:schemeClr val="tx1"/>
                </a:solidFill>
                <a:latin typeface="+mj-lt"/>
              </a:rPr>
              <a:t>18</a:t>
            </a:r>
            <a:r>
              <a:rPr lang="pt-BR" sz="2800" dirty="0">
                <a:solidFill>
                  <a:schemeClr val="tx1"/>
                </a:solidFill>
                <a:latin typeface="+mj-lt"/>
              </a:rPr>
              <a:t> </a:t>
            </a:r>
            <a:r>
              <a:rPr lang="pt-BR" sz="2800" dirty="0">
                <a:solidFill>
                  <a:schemeClr val="tx2"/>
                </a:solidFill>
                <a:latin typeface="+mj-lt"/>
              </a:rPr>
              <a:t>leilões</a:t>
            </a:r>
            <a:endParaRPr lang="pt-BR" sz="2800" dirty="0">
              <a:solidFill>
                <a:schemeClr val="tx2"/>
              </a:solidFill>
            </a:endParaRPr>
          </a:p>
        </p:txBody>
      </p:sp>
      <p:sp>
        <p:nvSpPr>
          <p:cNvPr id="14" name="Rectangle: Rounded Corners 24">
            <a:extLst>
              <a:ext uri="{FF2B5EF4-FFF2-40B4-BE49-F238E27FC236}">
                <a16:creationId xmlns:a16="http://schemas.microsoft.com/office/drawing/2014/main" id="{4F20D996-2420-D4F3-DCA4-389A4EE1928C}"/>
              </a:ext>
            </a:extLst>
          </p:cNvPr>
          <p:cNvSpPr/>
          <p:nvPr/>
        </p:nvSpPr>
        <p:spPr>
          <a:xfrm>
            <a:off x="453411" y="2764570"/>
            <a:ext cx="2042395" cy="128481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80000" rIns="18583" bIns="144000" anchor="ctr"/>
          <a:lstStyle/>
          <a:p>
            <a:pPr>
              <a:spcBef>
                <a:spcPts val="1800"/>
              </a:spcBef>
              <a:defRPr>
                <a:solidFill>
                  <a:srgbClr val="FFFFFF"/>
                </a:solidFill>
              </a:defRPr>
            </a:pPr>
            <a:r>
              <a:rPr lang="pt-BR" sz="4000" dirty="0">
                <a:solidFill>
                  <a:schemeClr val="tx1"/>
                </a:solidFill>
                <a:latin typeface="+mj-lt"/>
              </a:rPr>
              <a:t>4</a:t>
            </a:r>
            <a:r>
              <a:rPr lang="pt-BR" sz="2800" dirty="0">
                <a:solidFill>
                  <a:schemeClr val="tx1"/>
                </a:solidFill>
                <a:latin typeface="+mj-lt"/>
              </a:rPr>
              <a:t> </a:t>
            </a:r>
            <a:r>
              <a:rPr lang="pt-BR" sz="2800" dirty="0">
                <a:solidFill>
                  <a:schemeClr val="tx2"/>
                </a:solidFill>
                <a:latin typeface="+mj-lt"/>
              </a:rPr>
              <a:t>canais de acesso</a:t>
            </a:r>
            <a:endParaRPr lang="pt-BR" sz="2800" dirty="0">
              <a:solidFill>
                <a:schemeClr val="tx2"/>
              </a:solidFill>
            </a:endParaRPr>
          </a:p>
        </p:txBody>
      </p:sp>
      <p:sp>
        <p:nvSpPr>
          <p:cNvPr id="44" name="Slide Number Placeholder 1">
            <a:extLst>
              <a:ext uri="{FF2B5EF4-FFF2-40B4-BE49-F238E27FC236}">
                <a16:creationId xmlns:a16="http://schemas.microsoft.com/office/drawing/2014/main" id="{70DB310F-7D33-460B-B0C4-07DF224ACE7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38266" y="6383722"/>
            <a:ext cx="164466" cy="24250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 dirty="0"/>
          </a:p>
        </p:txBody>
      </p:sp>
      <p:grpSp>
        <p:nvGrpSpPr>
          <p:cNvPr id="45" name="Agrupar 44">
            <a:extLst>
              <a:ext uri="{FF2B5EF4-FFF2-40B4-BE49-F238E27FC236}">
                <a16:creationId xmlns:a16="http://schemas.microsoft.com/office/drawing/2014/main" id="{E710271D-CEF9-4BDB-BD79-AD0D662AE50E}"/>
              </a:ext>
            </a:extLst>
          </p:cNvPr>
          <p:cNvGrpSpPr/>
          <p:nvPr/>
        </p:nvGrpSpPr>
        <p:grpSpPr>
          <a:xfrm>
            <a:off x="371475" y="6368563"/>
            <a:ext cx="4750911" cy="215444"/>
            <a:chOff x="327561" y="6430768"/>
            <a:chExt cx="4750911" cy="215444"/>
          </a:xfrm>
        </p:grpSpPr>
        <p:sp>
          <p:nvSpPr>
            <p:cNvPr id="46" name="Footer Placeholder 2">
              <a:extLst>
                <a:ext uri="{FF2B5EF4-FFF2-40B4-BE49-F238E27FC236}">
                  <a16:creationId xmlns:a16="http://schemas.microsoft.com/office/drawing/2014/main" id="{47A3F2F6-5A92-4A7A-9CAF-35FD7B7B90F0}"/>
                </a:ext>
              </a:extLst>
            </p:cNvPr>
            <p:cNvSpPr txBox="1"/>
            <p:nvPr/>
          </p:nvSpPr>
          <p:spPr>
            <a:xfrm>
              <a:off x="936066" y="6430768"/>
              <a:ext cx="4142406" cy="21544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 anchor="ctr">
              <a:spAutoFit/>
            </a:bodyPr>
            <a:lstStyle>
              <a:lvl1pPr>
                <a:defRPr sz="1600" b="1" spc="300">
                  <a:solidFill>
                    <a:srgbClr val="44546A"/>
                  </a:solidFill>
                </a:defRPr>
              </a:lvl1pPr>
            </a:lstStyle>
            <a:p>
              <a:r>
                <a:rPr lang="pt-BR" sz="800" b="0" spc="200" dirty="0">
                  <a:solidFill>
                    <a:srgbClr val="25303A"/>
                  </a:solidFill>
                  <a:latin typeface="Gilroy-Bold" panose="00000800000000000000" pitchFamily="2" charset="0"/>
                </a:rPr>
                <a:t>SNP – SECRETARIA NACIONAL DE PORTOS</a:t>
              </a:r>
              <a:endParaRPr sz="800" b="0" spc="200" dirty="0">
                <a:solidFill>
                  <a:srgbClr val="25303A"/>
                </a:solidFill>
                <a:latin typeface="Gilroy-Bold" panose="00000800000000000000" pitchFamily="2" charset="0"/>
              </a:endParaRPr>
            </a:p>
          </p:txBody>
        </p:sp>
        <p:pic>
          <p:nvPicPr>
            <p:cNvPr id="47" name="Gráfico 46">
              <a:extLst>
                <a:ext uri="{FF2B5EF4-FFF2-40B4-BE49-F238E27FC236}">
                  <a16:creationId xmlns:a16="http://schemas.microsoft.com/office/drawing/2014/main" id="{F0A08D97-8AC9-405A-9C53-C5C60A910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27561" y="6447806"/>
              <a:ext cx="537853" cy="181369"/>
            </a:xfrm>
            <a:prstGeom prst="rect">
              <a:avLst/>
            </a:prstGeom>
          </p:spPr>
        </p:pic>
      </p:grpSp>
      <p:grpSp>
        <p:nvGrpSpPr>
          <p:cNvPr id="3" name="Agrupar 2">
            <a:extLst>
              <a:ext uri="{FF2B5EF4-FFF2-40B4-BE49-F238E27FC236}">
                <a16:creationId xmlns:a16="http://schemas.microsoft.com/office/drawing/2014/main" id="{326DCF65-8522-7F22-489B-DD400EB9A580}"/>
              </a:ext>
            </a:extLst>
          </p:cNvPr>
          <p:cNvGrpSpPr/>
          <p:nvPr/>
        </p:nvGrpSpPr>
        <p:grpSpPr>
          <a:xfrm>
            <a:off x="10730166" y="213509"/>
            <a:ext cx="1461834" cy="382849"/>
            <a:chOff x="10551561" y="213509"/>
            <a:chExt cx="1461834" cy="382849"/>
          </a:xfrm>
        </p:grpSpPr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2DD3B7B8-8449-3B8C-A3F6-8F86B273BB7F}"/>
                </a:ext>
              </a:extLst>
            </p:cNvPr>
            <p:cNvSpPr/>
            <p:nvPr/>
          </p:nvSpPr>
          <p:spPr>
            <a:xfrm>
              <a:off x="10551561" y="213509"/>
              <a:ext cx="1461834" cy="382849"/>
            </a:xfrm>
            <a:prstGeom prst="rect">
              <a:avLst/>
            </a:prstGeom>
            <a:solidFill>
              <a:schemeClr val="tx2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defTabSz="457200"/>
              <a:endParaRPr lang="pt-BR" sz="1800"/>
            </a:p>
          </p:txBody>
        </p:sp>
        <p:sp>
          <p:nvSpPr>
            <p:cNvPr id="5" name="Footer Placeholder 2">
              <a:extLst>
                <a:ext uri="{FF2B5EF4-FFF2-40B4-BE49-F238E27FC236}">
                  <a16:creationId xmlns:a16="http://schemas.microsoft.com/office/drawing/2014/main" id="{260F6215-12E6-7FB8-65E4-E2F53A338031}"/>
                </a:ext>
              </a:extLst>
            </p:cNvPr>
            <p:cNvSpPr txBox="1"/>
            <p:nvPr/>
          </p:nvSpPr>
          <p:spPr>
            <a:xfrm>
              <a:off x="10732449" y="247164"/>
              <a:ext cx="1130333" cy="30777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8583" rIns="18583" anchor="ctr">
              <a:spAutoFit/>
            </a:bodyPr>
            <a:lstStyle>
              <a:lvl1pPr>
                <a:defRPr sz="1600" b="1" spc="300">
                  <a:solidFill>
                    <a:srgbClr val="44546A"/>
                  </a:solidFill>
                </a:defRPr>
              </a:lvl1pPr>
            </a:lstStyle>
            <a:p>
              <a:r>
                <a:rPr lang="pt-BR" sz="1400" b="0" spc="200" dirty="0">
                  <a:solidFill>
                    <a:srgbClr val="FFFFFF"/>
                  </a:solidFill>
                  <a:latin typeface="Gilroy-Bold" panose="00000800000000000000" pitchFamily="2" charset="0"/>
                </a:rPr>
                <a:t>PORTOS</a:t>
              </a:r>
              <a:endParaRPr sz="1400" b="0" spc="200" dirty="0">
                <a:solidFill>
                  <a:srgbClr val="FFFFFF"/>
                </a:solidFill>
                <a:latin typeface="Gilroy-Bold" panose="00000800000000000000" pitchFamily="2" charset="0"/>
              </a:endParaRPr>
            </a:p>
          </p:txBody>
        </p:sp>
      </p:grp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ACBC1-6336-EAA8-07B5-13BBAA487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Rectangle 3">
            <a:extLst>
              <a:ext uri="{FF2B5EF4-FFF2-40B4-BE49-F238E27FC236}">
                <a16:creationId xmlns:a16="http://schemas.microsoft.com/office/drawing/2014/main" id="{E2E820E4-10C8-C00F-1751-C10CB143226B}"/>
              </a:ext>
            </a:extLst>
          </p:cNvPr>
          <p:cNvSpPr/>
          <p:nvPr/>
        </p:nvSpPr>
        <p:spPr>
          <a:xfrm>
            <a:off x="0" y="3"/>
            <a:ext cx="1250054" cy="1490079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2"/>
          </a:p>
        </p:txBody>
      </p:sp>
      <p:sp>
        <p:nvSpPr>
          <p:cNvPr id="6" name="TextBox 90">
            <a:extLst>
              <a:ext uri="{FF2B5EF4-FFF2-40B4-BE49-F238E27FC236}">
                <a16:creationId xmlns:a16="http://schemas.microsoft.com/office/drawing/2014/main" id="{B7B34C54-6200-7512-B086-6E597C1F586F}"/>
              </a:ext>
            </a:extLst>
          </p:cNvPr>
          <p:cNvSpPr txBox="1"/>
          <p:nvPr/>
        </p:nvSpPr>
        <p:spPr>
          <a:xfrm>
            <a:off x="705523" y="289752"/>
            <a:ext cx="5355165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8583" rIns="18583">
            <a:spAutoFit/>
          </a:bodyPr>
          <a:lstStyle>
            <a:lvl1pPr algn="ctr">
              <a:defRPr sz="8000" b="1"/>
            </a:lvl1pPr>
          </a:lstStyle>
          <a:p>
            <a:pPr algn="l"/>
            <a:r>
              <a:rPr lang="pt-BR" sz="3600" b="0" dirty="0">
                <a:solidFill>
                  <a:schemeClr val="bg1"/>
                </a:solidFill>
                <a:latin typeface="+mj-lt"/>
              </a:rPr>
              <a:t>Transporte de cargas</a:t>
            </a:r>
            <a:endParaRPr sz="3600" b="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6C8C6BEB-D3B5-4E13-8CE9-7F8743A4A6AD}"/>
              </a:ext>
            </a:extLst>
          </p:cNvPr>
          <p:cNvSpPr txBox="1"/>
          <p:nvPr/>
        </p:nvSpPr>
        <p:spPr>
          <a:xfrm>
            <a:off x="10755282" y="1888110"/>
            <a:ext cx="453580" cy="237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2000" tIns="18583" rIns="18583" bIns="18583" numCol="1" spcCol="38100" rtlCol="0" anchor="t">
            <a:normAutofit/>
          </a:bodyPr>
          <a:lstStyle/>
          <a:p>
            <a:pPr algn="ctr" defTabSz="185873"/>
            <a:r>
              <a:rPr lang="pt-BR" sz="800" b="1" dirty="0">
                <a:solidFill>
                  <a:schemeClr val="bg2"/>
                </a:solidFill>
              </a:rPr>
              <a:t>2,2</a:t>
            </a:r>
            <a:endParaRPr lang="pt-BR" sz="900" b="1" dirty="0">
              <a:solidFill>
                <a:schemeClr val="bg2"/>
              </a:solidFill>
            </a:endParaRPr>
          </a:p>
        </p:txBody>
      </p:sp>
      <p:sp>
        <p:nvSpPr>
          <p:cNvPr id="43" name="Slide Number Placeholder 1">
            <a:extLst>
              <a:ext uri="{FF2B5EF4-FFF2-40B4-BE49-F238E27FC236}">
                <a16:creationId xmlns:a16="http://schemas.microsoft.com/office/drawing/2014/main" id="{4ED5490D-AF0F-4379-A5CB-5F3A1998172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38266" y="6383722"/>
            <a:ext cx="164466" cy="24250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62203985-A9E1-4559-B3F2-10B4067FE84E}"/>
              </a:ext>
            </a:extLst>
          </p:cNvPr>
          <p:cNvSpPr txBox="1">
            <a:spLocks/>
          </p:cNvSpPr>
          <p:nvPr/>
        </p:nvSpPr>
        <p:spPr>
          <a:xfrm>
            <a:off x="14432627" y="3250963"/>
            <a:ext cx="433728" cy="20680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algn="ctr" defTabSz="185873"/>
            <a:r>
              <a:rPr lang="pt-BR" sz="1100" dirty="0">
                <a:solidFill>
                  <a:schemeClr val="bg2"/>
                </a:solidFill>
              </a:rPr>
              <a:t>20</a:t>
            </a: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96899408-AAF3-1BE9-555B-94F2D8DBD1D3}"/>
              </a:ext>
            </a:extLst>
          </p:cNvPr>
          <p:cNvGrpSpPr/>
          <p:nvPr/>
        </p:nvGrpSpPr>
        <p:grpSpPr>
          <a:xfrm>
            <a:off x="1018738" y="1027416"/>
            <a:ext cx="10154525" cy="5035326"/>
            <a:chOff x="1383741" y="1027416"/>
            <a:chExt cx="10154525" cy="5035326"/>
          </a:xfrm>
        </p:grpSpPr>
        <p:grpSp>
          <p:nvGrpSpPr>
            <p:cNvPr id="14" name="Agrupar 13">
              <a:extLst>
                <a:ext uri="{FF2B5EF4-FFF2-40B4-BE49-F238E27FC236}">
                  <a16:creationId xmlns:a16="http://schemas.microsoft.com/office/drawing/2014/main" id="{F19D14B9-CF0E-DF22-44EF-A4DE5C2AF8D9}"/>
                </a:ext>
              </a:extLst>
            </p:cNvPr>
            <p:cNvGrpSpPr/>
            <p:nvPr/>
          </p:nvGrpSpPr>
          <p:grpSpPr>
            <a:xfrm>
              <a:off x="1383741" y="1027416"/>
              <a:ext cx="4372879" cy="5032344"/>
              <a:chOff x="1604243" y="1027416"/>
              <a:chExt cx="4372879" cy="5032344"/>
            </a:xfrm>
          </p:grpSpPr>
          <p:grpSp>
            <p:nvGrpSpPr>
              <p:cNvPr id="2" name="Agrupar 1">
                <a:extLst>
                  <a:ext uri="{FF2B5EF4-FFF2-40B4-BE49-F238E27FC236}">
                    <a16:creationId xmlns:a16="http://schemas.microsoft.com/office/drawing/2014/main" id="{7AE645AD-7C4E-DF6F-0E16-DEC8CB3C465D}"/>
                  </a:ext>
                </a:extLst>
              </p:cNvPr>
              <p:cNvGrpSpPr/>
              <p:nvPr/>
            </p:nvGrpSpPr>
            <p:grpSpPr>
              <a:xfrm>
                <a:off x="1604243" y="1027416"/>
                <a:ext cx="4372879" cy="5032344"/>
                <a:chOff x="308978" y="817124"/>
                <a:chExt cx="4905048" cy="5152976"/>
              </a:xfrm>
            </p:grpSpPr>
            <p:sp>
              <p:nvSpPr>
                <p:cNvPr id="3" name="Rectangle: Rounded Corners 24">
                  <a:extLst>
                    <a:ext uri="{FF2B5EF4-FFF2-40B4-BE49-F238E27FC236}">
                      <a16:creationId xmlns:a16="http://schemas.microsoft.com/office/drawing/2014/main" id="{E7515F4E-5542-142C-F9C9-593493655E2B}"/>
                    </a:ext>
                  </a:extLst>
                </p:cNvPr>
                <p:cNvSpPr/>
                <p:nvPr/>
              </p:nvSpPr>
              <p:spPr>
                <a:xfrm>
                  <a:off x="308978" y="817124"/>
                  <a:ext cx="4905048" cy="5152976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miter lim="400000"/>
                </a:ln>
                <a:effectLst>
                  <a:outerShdw blurRad="850900" dist="38100" dir="2700000" rotWithShape="0">
                    <a:srgbClr val="000000">
                      <a:alpha val="13000"/>
                    </a:srgbClr>
                  </a:outerShdw>
                </a:effectLst>
              </p:spPr>
              <p:txBody>
                <a:bodyPr lIns="18583" rIns="18583" anchor="ctr"/>
                <a:lstStyle/>
                <a:p>
                  <a:pPr algn="ctr">
                    <a:defRPr>
                      <a:solidFill>
                        <a:srgbClr val="FFFFFF"/>
                      </a:solidFill>
                    </a:defRPr>
                  </a:pPr>
                  <a:endParaRPr sz="322" dirty="0"/>
                </a:p>
              </p:txBody>
            </p:sp>
            <p:sp>
              <p:nvSpPr>
                <p:cNvPr id="4" name="CaixaDeTexto 3">
                  <a:extLst>
                    <a:ext uri="{FF2B5EF4-FFF2-40B4-BE49-F238E27FC236}">
                      <a16:creationId xmlns:a16="http://schemas.microsoft.com/office/drawing/2014/main" id="{C955010F-7F64-D32E-9E32-4C2D64344FBE}"/>
                    </a:ext>
                  </a:extLst>
                </p:cNvPr>
                <p:cNvSpPr txBox="1"/>
                <p:nvPr/>
              </p:nvSpPr>
              <p:spPr>
                <a:xfrm rot="16200000">
                  <a:off x="-528050" y="3073514"/>
                  <a:ext cx="2222072" cy="38732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18583" tIns="18583" rIns="18583" bIns="18583" numCol="1" spcCol="38100" rtlCol="0" anchor="t">
                  <a:spAutoFit/>
                </a:bodyPr>
                <a:lstStyle/>
                <a:p>
                  <a:pPr algn="ctr" defTabSz="185873"/>
                  <a:r>
                    <a:rPr lang="pt-BR" sz="1000" dirty="0">
                      <a:solidFill>
                        <a:schemeClr val="accent2"/>
                      </a:solidFill>
                    </a:rPr>
                    <a:t>Quantidade transportada*</a:t>
                  </a:r>
                </a:p>
                <a:p>
                  <a:pPr algn="ctr" defTabSz="185873"/>
                  <a:endParaRPr lang="pt-BR" sz="1000" dirty="0">
                    <a:solidFill>
                      <a:schemeClr val="accent2"/>
                    </a:solidFill>
                  </a:endParaRPr>
                </a:p>
              </p:txBody>
            </p:sp>
          </p:grpSp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E5A49693-CCEF-88CC-D09E-B2327D0996BE}"/>
                  </a:ext>
                </a:extLst>
              </p:cNvPr>
              <p:cNvSpPr txBox="1"/>
              <p:nvPr/>
            </p:nvSpPr>
            <p:spPr>
              <a:xfrm>
                <a:off x="1848521" y="1185464"/>
                <a:ext cx="3538939" cy="2529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8583" tIns="18583" rIns="18583" bIns="18583" numCol="1" spcCol="38100" rtlCol="0" anchor="t">
                <a:spAutoFit/>
              </a:bodyPr>
              <a:lstStyle/>
              <a:p>
                <a:pPr defTabSz="185873"/>
                <a:r>
                  <a:rPr lang="pt-BR" sz="1400" dirty="0">
                    <a:solidFill>
                      <a:schemeClr val="accent2"/>
                    </a:solidFill>
                  </a:rPr>
                  <a:t>TRANSPORTES EM VIAS INTERIORES</a:t>
                </a:r>
              </a:p>
            </p:txBody>
          </p:sp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9D95DC01-09FF-117A-253B-A25F9F492033}"/>
                  </a:ext>
                </a:extLst>
              </p:cNvPr>
              <p:cNvSpPr txBox="1"/>
              <p:nvPr/>
            </p:nvSpPr>
            <p:spPr>
              <a:xfrm>
                <a:off x="1848521" y="5605941"/>
                <a:ext cx="3619504" cy="3606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8583" tIns="18583" rIns="18583" bIns="18583" numCol="1" spcCol="38100" rtlCol="0" anchor="t">
                <a:spAutoFit/>
              </a:bodyPr>
              <a:lstStyle/>
              <a:p>
                <a:pPr defTabSz="185873"/>
                <a:r>
                  <a:rPr lang="pt-BR" sz="1050" dirty="0">
                    <a:solidFill>
                      <a:schemeClr val="accent2"/>
                    </a:solidFill>
                  </a:rPr>
                  <a:t>*Em milhões de toneladas</a:t>
                </a:r>
              </a:p>
              <a:p>
                <a:pPr defTabSz="185873"/>
                <a:endParaRPr lang="pt-BR" sz="105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8" name="Retângulo: Cantos Arredondados 7">
                <a:extLst>
                  <a:ext uri="{FF2B5EF4-FFF2-40B4-BE49-F238E27FC236}">
                    <a16:creationId xmlns:a16="http://schemas.microsoft.com/office/drawing/2014/main" id="{53A4EBAF-CDA9-E5C1-C3F4-E892E2F40AF7}"/>
                  </a:ext>
                </a:extLst>
              </p:cNvPr>
              <p:cNvSpPr/>
              <p:nvPr/>
            </p:nvSpPr>
            <p:spPr>
              <a:xfrm>
                <a:off x="2035886" y="4860743"/>
                <a:ext cx="1979481" cy="461663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12700" cap="flat">
                <a:noFill/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08000" tIns="45719" rIns="108000" bIns="45719" numCol="1" spcCol="38100" rtlCol="0" anchor="ctr">
                <a:spAutoFit/>
              </a:bodyPr>
              <a:lstStyle/>
              <a:p>
                <a:pPr algn="ctr" defTabSz="457200"/>
                <a:r>
                  <a:rPr lang="pt-BR" sz="1200" dirty="0">
                    <a:solidFill>
                      <a:srgbClr val="FFFFFF"/>
                    </a:solidFill>
                    <a:latin typeface="Gilroy-Bold" panose="00000800000000000000" pitchFamily="2" charset="0"/>
                  </a:rPr>
                  <a:t>455 Mi (média anual 113,7 Mi)</a:t>
                </a:r>
              </a:p>
            </p:txBody>
          </p:sp>
          <p:sp>
            <p:nvSpPr>
              <p:cNvPr id="9" name="Retângulo: Cantos Arredondados 8">
                <a:extLst>
                  <a:ext uri="{FF2B5EF4-FFF2-40B4-BE49-F238E27FC236}">
                    <a16:creationId xmlns:a16="http://schemas.microsoft.com/office/drawing/2014/main" id="{EACA2E70-60CE-9B1D-778C-C5ECF5A24394}"/>
                  </a:ext>
                </a:extLst>
              </p:cNvPr>
              <p:cNvSpPr/>
              <p:nvPr/>
            </p:nvSpPr>
            <p:spPr>
              <a:xfrm>
                <a:off x="4098073" y="4860743"/>
                <a:ext cx="1550020" cy="461663"/>
              </a:xfrm>
              <a:prstGeom prst="roundRect">
                <a:avLst>
                  <a:gd name="adj" fmla="val 0"/>
                </a:avLst>
              </a:prstGeom>
              <a:solidFill>
                <a:schemeClr val="tx1"/>
              </a:solidFill>
              <a:ln w="12700" cap="flat">
                <a:noFill/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08000" tIns="45719" rIns="108000" bIns="45719" numCol="1" spcCol="38100" rtlCol="0" anchor="ctr">
                <a:spAutoFit/>
              </a:bodyPr>
              <a:lstStyle/>
              <a:p>
                <a:pPr algn="ctr" defTabSz="457200"/>
                <a:r>
                  <a:rPr lang="pt-BR" sz="1200" dirty="0">
                    <a:solidFill>
                      <a:srgbClr val="FFFFFF"/>
                    </a:solidFill>
                    <a:latin typeface="Gilroy-Bold" panose="00000800000000000000" pitchFamily="2" charset="0"/>
                  </a:rPr>
                  <a:t>392 Mi (média anual 130,6 Mi)</a:t>
                </a:r>
              </a:p>
            </p:txBody>
          </p:sp>
          <p:graphicFrame>
            <p:nvGraphicFramePr>
              <p:cNvPr id="11" name="Gráfico de Colunas em Camadas 2D">
                <a:extLst>
                  <a:ext uri="{FF2B5EF4-FFF2-40B4-BE49-F238E27FC236}">
                    <a16:creationId xmlns:a16="http://schemas.microsoft.com/office/drawing/2014/main" id="{4ADAAF6C-6216-CED5-0E7F-03827245C80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30504537"/>
                  </p:ext>
                </p:extLst>
              </p:nvPr>
            </p:nvGraphicFramePr>
            <p:xfrm>
              <a:off x="1952113" y="1588022"/>
              <a:ext cx="3841613" cy="326618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96F014AD-5176-09CA-63F9-A72A8420DF57}"/>
                  </a:ext>
                </a:extLst>
              </p:cNvPr>
              <p:cNvSpPr txBox="1"/>
              <p:nvPr/>
            </p:nvSpPr>
            <p:spPr>
              <a:xfrm>
                <a:off x="4996026" y="1441523"/>
                <a:ext cx="866432" cy="36933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algn="ctr" defTabSz="457200"/>
                <a:r>
                  <a:rPr lang="pt-BR" sz="900" dirty="0">
                    <a:solidFill>
                      <a:schemeClr val="tx1"/>
                    </a:solidFill>
                    <a:highlight>
                      <a:srgbClr val="FFFFFF"/>
                    </a:highlight>
                  </a:rPr>
                  <a:t>Expectativa até dez/2025</a:t>
                </a:r>
              </a:p>
            </p:txBody>
          </p:sp>
        </p:grpSp>
        <p:grpSp>
          <p:nvGrpSpPr>
            <p:cNvPr id="16" name="Agrupar 15">
              <a:extLst>
                <a:ext uri="{FF2B5EF4-FFF2-40B4-BE49-F238E27FC236}">
                  <a16:creationId xmlns:a16="http://schemas.microsoft.com/office/drawing/2014/main" id="{B2209117-6050-ED4C-D25B-47C64E534980}"/>
                </a:ext>
              </a:extLst>
            </p:cNvPr>
            <p:cNvGrpSpPr/>
            <p:nvPr/>
          </p:nvGrpSpPr>
          <p:grpSpPr>
            <a:xfrm>
              <a:off x="5883787" y="3535727"/>
              <a:ext cx="5654478" cy="2527015"/>
              <a:chOff x="6166046" y="3535727"/>
              <a:chExt cx="5654478" cy="2527015"/>
            </a:xfrm>
          </p:grpSpPr>
          <p:sp>
            <p:nvSpPr>
              <p:cNvPr id="66" name="Rectangle: Rounded Corners 24">
                <a:extLst>
                  <a:ext uri="{FF2B5EF4-FFF2-40B4-BE49-F238E27FC236}">
                    <a16:creationId xmlns:a16="http://schemas.microsoft.com/office/drawing/2014/main" id="{2DA0A98F-5F9C-427C-90DD-5644F665509B}"/>
                  </a:ext>
                </a:extLst>
              </p:cNvPr>
              <p:cNvSpPr/>
              <p:nvPr/>
            </p:nvSpPr>
            <p:spPr>
              <a:xfrm>
                <a:off x="6166046" y="3535727"/>
                <a:ext cx="5654478" cy="2527015"/>
              </a:xfrm>
              <a:prstGeom prst="rect">
                <a:avLst/>
              </a:prstGeom>
              <a:solidFill>
                <a:srgbClr val="FFFFFF"/>
              </a:solidFill>
              <a:ln w="12700">
                <a:miter lim="400000"/>
              </a:ln>
              <a:effectLst>
                <a:outerShdw blurRad="850900" dist="38100" dir="2700000" rotWithShape="0">
                  <a:srgbClr val="000000">
                    <a:alpha val="13000"/>
                  </a:srgbClr>
                </a:outerShdw>
              </a:effectLst>
            </p:spPr>
            <p:txBody>
              <a:bodyPr lIns="18583" rIns="18583" anchor="ctr"/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 sz="322" dirty="0"/>
              </a:p>
            </p:txBody>
          </p:sp>
          <p:graphicFrame>
            <p:nvGraphicFramePr>
              <p:cNvPr id="50" name="Gráfico de Colunas em Camadas 2D">
                <a:extLst>
                  <a:ext uri="{FF2B5EF4-FFF2-40B4-BE49-F238E27FC236}">
                    <a16:creationId xmlns:a16="http://schemas.microsoft.com/office/drawing/2014/main" id="{5CD2EDF2-44D7-493F-A2C5-D1B6CA7656AD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92586297"/>
                  </p:ext>
                </p:extLst>
              </p:nvPr>
            </p:nvGraphicFramePr>
            <p:xfrm>
              <a:off x="6445113" y="4245101"/>
              <a:ext cx="5235963" cy="1374699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51" name="CaixaDeTexto 50">
                <a:extLst>
                  <a:ext uri="{FF2B5EF4-FFF2-40B4-BE49-F238E27FC236}">
                    <a16:creationId xmlns:a16="http://schemas.microsoft.com/office/drawing/2014/main" id="{79F4B40D-EC2D-4424-BD2A-D6FEF38DF02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31377" y="3596746"/>
                <a:ext cx="3551033" cy="2529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8583" tIns="18583" rIns="18583" bIns="18583" numCol="1" spcCol="38100" rtlCol="0" anchor="t">
                <a:spAutoFit/>
              </a:bodyPr>
              <a:lstStyle/>
              <a:p>
                <a:pPr defTabSz="185873"/>
                <a:r>
                  <a:rPr lang="pt-BR" sz="1400" dirty="0">
                    <a:solidFill>
                      <a:schemeClr val="accent2"/>
                    </a:solidFill>
                  </a:rPr>
                  <a:t>TRANSPORTES VIA CABOTAGEM</a:t>
                </a:r>
              </a:p>
            </p:txBody>
          </p:sp>
          <p:sp>
            <p:nvSpPr>
              <p:cNvPr id="52" name="CaixaDeTexto 51">
                <a:extLst>
                  <a:ext uri="{FF2B5EF4-FFF2-40B4-BE49-F238E27FC236}">
                    <a16:creationId xmlns:a16="http://schemas.microsoft.com/office/drawing/2014/main" id="{E8206CF3-B2DD-48B7-B7D6-BFDFCDD8D72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22013" y="3856934"/>
                <a:ext cx="3938556" cy="2085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8583" tIns="18583" rIns="18583" bIns="18583" numCol="1" spcCol="38100" rtlCol="0" anchor="t">
                <a:spAutoFit/>
              </a:bodyPr>
              <a:lstStyle/>
              <a:p>
                <a:pPr defTabSz="185873"/>
                <a:r>
                  <a:rPr lang="pt-BR" sz="1050" dirty="0">
                    <a:solidFill>
                      <a:schemeClr val="accent2"/>
                    </a:solidFill>
                  </a:rPr>
                  <a:t>*Em milhões de toneladas</a:t>
                </a:r>
              </a:p>
              <a:p>
                <a:pPr defTabSz="185873"/>
                <a:endParaRPr lang="pt-BR" sz="105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53" name="CaixaDeTexto 52">
                <a:extLst>
                  <a:ext uri="{FF2B5EF4-FFF2-40B4-BE49-F238E27FC236}">
                    <a16:creationId xmlns:a16="http://schemas.microsoft.com/office/drawing/2014/main" id="{CFF9AF4D-2852-45AF-8767-AF69FC7872C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577930" y="4300115"/>
                <a:ext cx="435210" cy="2529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8583" tIns="18583" rIns="18583" bIns="18583" numCol="1" spcCol="38100" rtlCol="0" anchor="t">
                <a:spAutoFit/>
              </a:bodyPr>
              <a:lstStyle/>
              <a:p>
                <a:pPr algn="ctr" defTabSz="185873"/>
                <a:r>
                  <a:rPr lang="pt-BR" sz="1400" dirty="0">
                    <a:solidFill>
                      <a:schemeClr val="accent2"/>
                    </a:solidFill>
                    <a:latin typeface="+mj-lt"/>
                  </a:rPr>
                  <a:t>172</a:t>
                </a:r>
              </a:p>
            </p:txBody>
          </p:sp>
          <p:sp>
            <p:nvSpPr>
              <p:cNvPr id="54" name="CaixaDeTexto 53">
                <a:extLst>
                  <a:ext uri="{FF2B5EF4-FFF2-40B4-BE49-F238E27FC236}">
                    <a16:creationId xmlns:a16="http://schemas.microsoft.com/office/drawing/2014/main" id="{8B395A25-E934-4872-9C54-54923B410FB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308047" y="4208887"/>
                <a:ext cx="435210" cy="2529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8583" tIns="18583" rIns="18583" bIns="18583" numCol="1" spcCol="38100" rtlCol="0" anchor="t">
                <a:spAutoFit/>
              </a:bodyPr>
              <a:lstStyle/>
              <a:p>
                <a:pPr algn="ctr" defTabSz="185873"/>
                <a:r>
                  <a:rPr lang="pt-BR" sz="1400" dirty="0">
                    <a:solidFill>
                      <a:schemeClr val="accent2"/>
                    </a:solidFill>
                    <a:latin typeface="+mj-lt"/>
                  </a:rPr>
                  <a:t>195</a:t>
                </a:r>
              </a:p>
            </p:txBody>
          </p:sp>
          <p:sp>
            <p:nvSpPr>
              <p:cNvPr id="55" name="CaixaDeTexto 54">
                <a:extLst>
                  <a:ext uri="{FF2B5EF4-FFF2-40B4-BE49-F238E27FC236}">
                    <a16:creationId xmlns:a16="http://schemas.microsoft.com/office/drawing/2014/main" id="{2662F67A-3130-455F-9330-8EC7252D5B3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47579" y="4171084"/>
                <a:ext cx="523918" cy="2529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8583" tIns="18583" rIns="18583" bIns="18583" numCol="1" spcCol="38100" rtlCol="0" anchor="t">
                <a:spAutoFit/>
              </a:bodyPr>
              <a:lstStyle/>
              <a:p>
                <a:pPr algn="ctr" defTabSz="185873"/>
                <a:r>
                  <a:rPr lang="pt-BR" sz="1400" dirty="0">
                    <a:solidFill>
                      <a:schemeClr val="accent2"/>
                    </a:solidFill>
                    <a:latin typeface="+mj-lt"/>
                  </a:rPr>
                  <a:t>200</a:t>
                </a:r>
              </a:p>
            </p:txBody>
          </p:sp>
          <p:sp>
            <p:nvSpPr>
              <p:cNvPr id="56" name="CaixaDeTexto 55">
                <a:extLst>
                  <a:ext uri="{FF2B5EF4-FFF2-40B4-BE49-F238E27FC236}">
                    <a16:creationId xmlns:a16="http://schemas.microsoft.com/office/drawing/2014/main" id="{6D500CE9-231D-451B-908B-2147292C5F9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823529" y="4176210"/>
                <a:ext cx="435210" cy="2529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8583" tIns="18583" rIns="18583" bIns="18583" numCol="1" spcCol="38100" rtlCol="0" anchor="t">
                <a:spAutoFit/>
              </a:bodyPr>
              <a:lstStyle/>
              <a:p>
                <a:pPr algn="ctr" defTabSz="185873"/>
                <a:r>
                  <a:rPr lang="pt-BR" sz="1400" dirty="0">
                    <a:solidFill>
                      <a:schemeClr val="accent2"/>
                    </a:solidFill>
                    <a:latin typeface="+mj-lt"/>
                  </a:rPr>
                  <a:t>206</a:t>
                </a:r>
              </a:p>
            </p:txBody>
          </p:sp>
          <p:sp>
            <p:nvSpPr>
              <p:cNvPr id="57" name="CaixaDeTexto 56">
                <a:extLst>
                  <a:ext uri="{FF2B5EF4-FFF2-40B4-BE49-F238E27FC236}">
                    <a16:creationId xmlns:a16="http://schemas.microsoft.com/office/drawing/2014/main" id="{8763DF2F-40ED-454B-8EE6-FD7A1CB26B4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242729" y="4134366"/>
                <a:ext cx="475023" cy="2529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8583" tIns="18583" rIns="18583" bIns="18583" numCol="1" spcCol="38100" rtlCol="0" anchor="t">
                <a:spAutoFit/>
              </a:bodyPr>
              <a:lstStyle/>
              <a:p>
                <a:pPr algn="ctr" defTabSz="185873"/>
                <a:r>
                  <a:rPr lang="pt-BR" sz="1400" dirty="0">
                    <a:solidFill>
                      <a:schemeClr val="accent2"/>
                    </a:solidFill>
                    <a:latin typeface="+mj-lt"/>
                  </a:rPr>
                  <a:t>214</a:t>
                </a:r>
              </a:p>
            </p:txBody>
          </p:sp>
          <p:sp>
            <p:nvSpPr>
              <p:cNvPr id="58" name="CaixaDeTexto 57">
                <a:extLst>
                  <a:ext uri="{FF2B5EF4-FFF2-40B4-BE49-F238E27FC236}">
                    <a16:creationId xmlns:a16="http://schemas.microsoft.com/office/drawing/2014/main" id="{26699F5E-C8AD-4A0D-85B5-39A488CD5A4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509125" y="4130797"/>
                <a:ext cx="475023" cy="2529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8583" tIns="18583" rIns="18583" bIns="18583" numCol="1" spcCol="38100" rtlCol="0" anchor="t">
                <a:spAutoFit/>
              </a:bodyPr>
              <a:lstStyle/>
              <a:p>
                <a:pPr algn="ctr" defTabSz="185873"/>
                <a:r>
                  <a:rPr lang="pt-BR" sz="1400" dirty="0">
                    <a:solidFill>
                      <a:schemeClr val="accent2"/>
                    </a:solidFill>
                    <a:latin typeface="+mj-lt"/>
                  </a:rPr>
                  <a:t>213</a:t>
                </a:r>
              </a:p>
            </p:txBody>
          </p:sp>
          <p:sp>
            <p:nvSpPr>
              <p:cNvPr id="59" name="CaixaDeTexto 58">
                <a:extLst>
                  <a:ext uri="{FF2B5EF4-FFF2-40B4-BE49-F238E27FC236}">
                    <a16:creationId xmlns:a16="http://schemas.microsoft.com/office/drawing/2014/main" id="{5C282EFD-4E48-4AD2-AD9C-4D090B879AE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046673" y="4094162"/>
                <a:ext cx="435210" cy="2529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8583" tIns="18583" rIns="18583" bIns="18583" numCol="1" spcCol="38100" rtlCol="0" anchor="t">
                <a:spAutoFit/>
              </a:bodyPr>
              <a:lstStyle/>
              <a:p>
                <a:pPr algn="ctr" defTabSz="185873"/>
                <a:r>
                  <a:rPr lang="pt-BR" sz="1400" dirty="0">
                    <a:solidFill>
                      <a:schemeClr val="accent2"/>
                    </a:solidFill>
                    <a:latin typeface="+mj-lt"/>
                  </a:rPr>
                  <a:t>223</a:t>
                </a:r>
              </a:p>
            </p:txBody>
          </p:sp>
          <p:sp>
            <p:nvSpPr>
              <p:cNvPr id="60" name="CaixaDeTexto 59">
                <a:extLst>
                  <a:ext uri="{FF2B5EF4-FFF2-40B4-BE49-F238E27FC236}">
                    <a16:creationId xmlns:a16="http://schemas.microsoft.com/office/drawing/2014/main" id="{0C993437-E74B-4B2A-B7A6-73E83B6E55E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959915" y="3803196"/>
                <a:ext cx="650336" cy="16405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8583" tIns="18583" rIns="18583" bIns="18583" numCol="1" spcCol="38100" rtlCol="0" anchor="t">
                <a:spAutoFit/>
              </a:bodyPr>
              <a:lstStyle/>
              <a:p>
                <a:pPr defTabSz="185873"/>
                <a:r>
                  <a:rPr lang="pt-BR" sz="800" dirty="0">
                    <a:solidFill>
                      <a:schemeClr val="accent2"/>
                    </a:solidFill>
                  </a:rPr>
                  <a:t>Expectativa até dez/25</a:t>
                </a:r>
                <a:endParaRPr lang="pt-BR" sz="105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61" name="Retângulo: Cantos Arredondados 60">
                <a:extLst>
                  <a:ext uri="{FF2B5EF4-FFF2-40B4-BE49-F238E27FC236}">
                    <a16:creationId xmlns:a16="http://schemas.microsoft.com/office/drawing/2014/main" id="{A483002E-E218-4EC4-82D7-074BA8379A9A}"/>
                  </a:ext>
                </a:extLst>
              </p:cNvPr>
              <p:cNvSpPr/>
              <p:nvPr/>
            </p:nvSpPr>
            <p:spPr>
              <a:xfrm>
                <a:off x="6513677" y="5423570"/>
                <a:ext cx="2833083" cy="276997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12700" cap="flat">
                <a:noFill/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08000" tIns="45719" rIns="108000" bIns="45719" numCol="1" spcCol="38100" rtlCol="0" anchor="ctr">
                <a:spAutoFit/>
              </a:bodyPr>
              <a:lstStyle/>
              <a:p>
                <a:pPr algn="ctr" defTabSz="457200"/>
                <a:r>
                  <a:rPr lang="pt-BR" sz="1200" dirty="0">
                    <a:solidFill>
                      <a:srgbClr val="FFFFFF"/>
                    </a:solidFill>
                    <a:latin typeface="Gilroy-Bold" panose="00000800000000000000" pitchFamily="2" charset="0"/>
                  </a:rPr>
                  <a:t>773 Mi (média anual 193,2 Mi)</a:t>
                </a:r>
              </a:p>
            </p:txBody>
          </p:sp>
          <p:sp>
            <p:nvSpPr>
              <p:cNvPr id="62" name="Retângulo: Cantos Arredondados 61">
                <a:extLst>
                  <a:ext uri="{FF2B5EF4-FFF2-40B4-BE49-F238E27FC236}">
                    <a16:creationId xmlns:a16="http://schemas.microsoft.com/office/drawing/2014/main" id="{D51416E7-CF7D-498B-B1E0-901161FB3B59}"/>
                  </a:ext>
                </a:extLst>
              </p:cNvPr>
              <p:cNvSpPr/>
              <p:nvPr/>
            </p:nvSpPr>
            <p:spPr>
              <a:xfrm>
                <a:off x="9475878" y="5423231"/>
                <a:ext cx="2205198" cy="276997"/>
              </a:xfrm>
              <a:prstGeom prst="roundRect">
                <a:avLst>
                  <a:gd name="adj" fmla="val 0"/>
                </a:avLst>
              </a:prstGeom>
              <a:solidFill>
                <a:schemeClr val="tx1"/>
              </a:solidFill>
              <a:ln w="12700" cap="flat">
                <a:noFill/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08000" tIns="45719" rIns="108000" bIns="45719" numCol="1" spcCol="38100" rtlCol="0" anchor="ctr">
                <a:spAutoFit/>
              </a:bodyPr>
              <a:lstStyle/>
              <a:p>
                <a:pPr algn="ctr" defTabSz="457200"/>
                <a:r>
                  <a:rPr lang="pt-BR" sz="1200" dirty="0">
                    <a:solidFill>
                      <a:srgbClr val="FFFFFF"/>
                    </a:solidFill>
                    <a:latin typeface="Gilroy-Bold" panose="00000800000000000000" pitchFamily="2" charset="0"/>
                  </a:rPr>
                  <a:t>650 Mi (média anual 216 Mi)</a:t>
                </a:r>
              </a:p>
            </p:txBody>
          </p:sp>
          <p:sp>
            <p:nvSpPr>
              <p:cNvPr id="64" name="CaixaDeTexto 63">
                <a:extLst>
                  <a:ext uri="{FF2B5EF4-FFF2-40B4-BE49-F238E27FC236}">
                    <a16:creationId xmlns:a16="http://schemas.microsoft.com/office/drawing/2014/main" id="{F3D0321A-D1AF-4303-B4F2-322DA89C0A7D}"/>
                  </a:ext>
                </a:extLst>
              </p:cNvPr>
              <p:cNvSpPr txBox="1">
                <a:spLocks/>
              </p:cNvSpPr>
              <p:nvPr/>
            </p:nvSpPr>
            <p:spPr>
              <a:xfrm rot="16200000">
                <a:off x="5308313" y="4735939"/>
                <a:ext cx="1991854" cy="1606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8583" tIns="18583" rIns="18583" bIns="18583" numCol="1" spcCol="38100" rtlCol="0" anchor="t">
                <a:spAutoFit/>
              </a:bodyPr>
              <a:lstStyle/>
              <a:p>
                <a:pPr algn="ctr" defTabSz="185873"/>
                <a:r>
                  <a:rPr lang="pt-BR" sz="800" dirty="0">
                    <a:solidFill>
                      <a:schemeClr val="accent2"/>
                    </a:solidFill>
                  </a:rPr>
                  <a:t>Quantidade transportada*</a:t>
                </a:r>
              </a:p>
            </p:txBody>
          </p:sp>
          <p:sp>
            <p:nvSpPr>
              <p:cNvPr id="65" name="CaixaDeTexto 64">
                <a:extLst>
                  <a:ext uri="{FF2B5EF4-FFF2-40B4-BE49-F238E27FC236}">
                    <a16:creationId xmlns:a16="http://schemas.microsoft.com/office/drawing/2014/main" id="{C7DD0AB4-8769-4EA0-93F6-012DA016B1E0}"/>
                  </a:ext>
                </a:extLst>
              </p:cNvPr>
              <p:cNvSpPr txBox="1"/>
              <p:nvPr/>
            </p:nvSpPr>
            <p:spPr>
              <a:xfrm>
                <a:off x="6221400" y="5781753"/>
                <a:ext cx="5459677" cy="21544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r>
                  <a:rPr lang="pt-BR" sz="800" dirty="0">
                    <a:solidFill>
                      <a:schemeClr val="accent2">
                        <a:lumMod val="75000"/>
                      </a:schemeClr>
                    </a:solidFill>
                  </a:rPr>
                  <a:t>**Dados da Antaq*** projeção de dezembro de 2025 considerando o crescimento da movimentação de 2024.</a:t>
                </a:r>
              </a:p>
            </p:txBody>
          </p:sp>
        </p:grpSp>
        <p:grpSp>
          <p:nvGrpSpPr>
            <p:cNvPr id="15" name="Agrupar 14">
              <a:extLst>
                <a:ext uri="{FF2B5EF4-FFF2-40B4-BE49-F238E27FC236}">
                  <a16:creationId xmlns:a16="http://schemas.microsoft.com/office/drawing/2014/main" id="{B48D9F20-B97E-A993-37AA-4F632FE0F8AF}"/>
                </a:ext>
              </a:extLst>
            </p:cNvPr>
            <p:cNvGrpSpPr/>
            <p:nvPr/>
          </p:nvGrpSpPr>
          <p:grpSpPr>
            <a:xfrm>
              <a:off x="5883788" y="1027416"/>
              <a:ext cx="5654478" cy="2362210"/>
              <a:chOff x="6166047" y="1027416"/>
              <a:chExt cx="5654478" cy="2362210"/>
            </a:xfrm>
          </p:grpSpPr>
          <p:sp>
            <p:nvSpPr>
              <p:cNvPr id="19" name="Rectangle: Rounded Corners 24">
                <a:extLst>
                  <a:ext uri="{FF2B5EF4-FFF2-40B4-BE49-F238E27FC236}">
                    <a16:creationId xmlns:a16="http://schemas.microsoft.com/office/drawing/2014/main" id="{D51615ED-2B3D-41E0-8BA9-B06366352972}"/>
                  </a:ext>
                </a:extLst>
              </p:cNvPr>
              <p:cNvSpPr/>
              <p:nvPr/>
            </p:nvSpPr>
            <p:spPr>
              <a:xfrm>
                <a:off x="6166047" y="1027416"/>
                <a:ext cx="5654478" cy="2362210"/>
              </a:xfrm>
              <a:prstGeom prst="rect">
                <a:avLst/>
              </a:prstGeom>
              <a:solidFill>
                <a:srgbClr val="FFFFFF"/>
              </a:solidFill>
              <a:ln w="12700">
                <a:miter lim="400000"/>
              </a:ln>
              <a:effectLst>
                <a:outerShdw blurRad="850900" dist="38100" dir="2700000" rotWithShape="0">
                  <a:srgbClr val="000000">
                    <a:alpha val="13000"/>
                  </a:srgbClr>
                </a:outerShdw>
              </a:effectLst>
            </p:spPr>
            <p:txBody>
              <a:bodyPr lIns="18583" rIns="18583" anchor="ctr"/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 sz="322" dirty="0"/>
              </a:p>
            </p:txBody>
          </p:sp>
          <p:graphicFrame>
            <p:nvGraphicFramePr>
              <p:cNvPr id="23" name="Gráfico de Colunas em Camadas 2D">
                <a:extLst>
                  <a:ext uri="{FF2B5EF4-FFF2-40B4-BE49-F238E27FC236}">
                    <a16:creationId xmlns:a16="http://schemas.microsoft.com/office/drawing/2014/main" id="{520F4F7E-8759-449E-A912-DB957F3F13CF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671171755"/>
                  </p:ext>
                </p:extLst>
              </p:nvPr>
            </p:nvGraphicFramePr>
            <p:xfrm>
              <a:off x="6324992" y="1677754"/>
              <a:ext cx="5450061" cy="1057629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80CEA1C5-92E7-4F94-8BB7-476C1E0C42F1}"/>
                  </a:ext>
                </a:extLst>
              </p:cNvPr>
              <p:cNvSpPr txBox="1"/>
              <p:nvPr/>
            </p:nvSpPr>
            <p:spPr>
              <a:xfrm>
                <a:off x="6365472" y="1854865"/>
                <a:ext cx="576745" cy="1434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72000" tIns="18583" rIns="18583" bIns="18583" numCol="1" spcCol="38100" rtlCol="0" anchor="t">
                <a:noAutofit/>
              </a:bodyPr>
              <a:lstStyle/>
              <a:p>
                <a:pPr algn="ctr" defTabSz="185873"/>
                <a:r>
                  <a:rPr lang="pt-BR" sz="1400" dirty="0">
                    <a:solidFill>
                      <a:schemeClr val="accent2"/>
                    </a:solidFill>
                    <a:latin typeface="+mj-lt"/>
                  </a:rPr>
                  <a:t>1,6</a:t>
                </a:r>
              </a:p>
            </p:txBody>
          </p:sp>
          <p:sp>
            <p:nvSpPr>
              <p:cNvPr id="25" name="CaixaDeTexto 24">
                <a:extLst>
                  <a:ext uri="{FF2B5EF4-FFF2-40B4-BE49-F238E27FC236}">
                    <a16:creationId xmlns:a16="http://schemas.microsoft.com/office/drawing/2014/main" id="{F56CED63-44B6-4B8D-A67B-DEE22760ECB3}"/>
                  </a:ext>
                </a:extLst>
              </p:cNvPr>
              <p:cNvSpPr txBox="1"/>
              <p:nvPr/>
            </p:nvSpPr>
            <p:spPr>
              <a:xfrm>
                <a:off x="7098330" y="1846146"/>
                <a:ext cx="576745" cy="1434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72000" tIns="18583" rIns="18583" bIns="18583" numCol="1" spcCol="38100" rtlCol="0" anchor="t">
                <a:noAutofit/>
              </a:bodyPr>
              <a:lstStyle/>
              <a:p>
                <a:pPr algn="ctr" defTabSz="185873"/>
                <a:r>
                  <a:rPr lang="pt-BR" sz="1400" dirty="0">
                    <a:solidFill>
                      <a:schemeClr val="accent2"/>
                    </a:solidFill>
                    <a:latin typeface="+mj-lt"/>
                  </a:rPr>
                  <a:t>1,6</a:t>
                </a:r>
              </a:p>
            </p:txBody>
          </p:sp>
          <p:sp>
            <p:nvSpPr>
              <p:cNvPr id="28" name="CaixaDeTexto 27">
                <a:extLst>
                  <a:ext uri="{FF2B5EF4-FFF2-40B4-BE49-F238E27FC236}">
                    <a16:creationId xmlns:a16="http://schemas.microsoft.com/office/drawing/2014/main" id="{937EC68B-51AF-4414-B5A4-E4B58E2FAF52}"/>
                  </a:ext>
                </a:extLst>
              </p:cNvPr>
              <p:cNvSpPr txBox="1"/>
              <p:nvPr/>
            </p:nvSpPr>
            <p:spPr>
              <a:xfrm>
                <a:off x="7764511" y="1797381"/>
                <a:ext cx="694300" cy="1434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72000" tIns="18583" rIns="18583" bIns="18583" numCol="1" spcCol="38100" rtlCol="0" anchor="t">
                <a:noAutofit/>
              </a:bodyPr>
              <a:lstStyle/>
              <a:p>
                <a:pPr algn="ctr" defTabSz="185873"/>
                <a:r>
                  <a:rPr lang="pt-BR" sz="1400" dirty="0">
                    <a:solidFill>
                      <a:schemeClr val="accent2"/>
                    </a:solidFill>
                    <a:latin typeface="+mj-lt"/>
                  </a:rPr>
                  <a:t>1,8</a:t>
                </a:r>
              </a:p>
            </p:txBody>
          </p:sp>
          <p:sp>
            <p:nvSpPr>
              <p:cNvPr id="32" name="CaixaDeTexto 31">
                <a:extLst>
                  <a:ext uri="{FF2B5EF4-FFF2-40B4-BE49-F238E27FC236}">
                    <a16:creationId xmlns:a16="http://schemas.microsoft.com/office/drawing/2014/main" id="{DCD1759A-5D8D-4475-A5FA-058BEB8D253E}"/>
                  </a:ext>
                </a:extLst>
              </p:cNvPr>
              <p:cNvSpPr txBox="1"/>
              <p:nvPr/>
            </p:nvSpPr>
            <p:spPr>
              <a:xfrm>
                <a:off x="8546325" y="1783118"/>
                <a:ext cx="576745" cy="1434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72000" tIns="18583" rIns="18583" bIns="18583" numCol="1" spcCol="38100" rtlCol="0" anchor="t">
                <a:noAutofit/>
              </a:bodyPr>
              <a:lstStyle/>
              <a:p>
                <a:pPr algn="ctr" defTabSz="185873"/>
                <a:r>
                  <a:rPr lang="pt-BR" sz="1400" dirty="0">
                    <a:solidFill>
                      <a:schemeClr val="accent2"/>
                    </a:solidFill>
                    <a:latin typeface="+mj-lt"/>
                  </a:rPr>
                  <a:t>1,8</a:t>
                </a:r>
              </a:p>
            </p:txBody>
          </p:sp>
          <p:sp>
            <p:nvSpPr>
              <p:cNvPr id="33" name="CaixaDeTexto 32">
                <a:extLst>
                  <a:ext uri="{FF2B5EF4-FFF2-40B4-BE49-F238E27FC236}">
                    <a16:creationId xmlns:a16="http://schemas.microsoft.com/office/drawing/2014/main" id="{0547DCD2-D705-497A-9189-2A639C509087}"/>
                  </a:ext>
                </a:extLst>
              </p:cNvPr>
              <p:cNvSpPr txBox="1"/>
              <p:nvPr/>
            </p:nvSpPr>
            <p:spPr>
              <a:xfrm>
                <a:off x="9284847" y="1791628"/>
                <a:ext cx="543389" cy="16351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72000" tIns="18583" rIns="18583" bIns="18583" numCol="1" spcCol="38100" rtlCol="0" anchor="t">
                <a:noAutofit/>
              </a:bodyPr>
              <a:lstStyle/>
              <a:p>
                <a:pPr algn="ctr" defTabSz="185873"/>
                <a:r>
                  <a:rPr lang="pt-BR" sz="1400" dirty="0">
                    <a:solidFill>
                      <a:schemeClr val="accent2"/>
                    </a:solidFill>
                    <a:latin typeface="+mj-lt"/>
                  </a:rPr>
                  <a:t>1,8</a:t>
                </a:r>
              </a:p>
            </p:txBody>
          </p:sp>
          <p:sp>
            <p:nvSpPr>
              <p:cNvPr id="34" name="CaixaDeTexto 33">
                <a:extLst>
                  <a:ext uri="{FF2B5EF4-FFF2-40B4-BE49-F238E27FC236}">
                    <a16:creationId xmlns:a16="http://schemas.microsoft.com/office/drawing/2014/main" id="{8B9FBF20-639F-4F9A-A2AF-6453A25167C0}"/>
                  </a:ext>
                </a:extLst>
              </p:cNvPr>
              <p:cNvSpPr txBox="1"/>
              <p:nvPr/>
            </p:nvSpPr>
            <p:spPr>
              <a:xfrm>
                <a:off x="9974240" y="1656528"/>
                <a:ext cx="576745" cy="1434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72000" tIns="18583" rIns="18583" bIns="18583" numCol="1" spcCol="38100" rtlCol="0" anchor="t">
                <a:noAutofit/>
              </a:bodyPr>
              <a:lstStyle/>
              <a:p>
                <a:pPr algn="ctr" defTabSz="185873"/>
                <a:r>
                  <a:rPr lang="pt-BR" sz="1400" dirty="0">
                    <a:solidFill>
                      <a:schemeClr val="accent2"/>
                    </a:solidFill>
                    <a:latin typeface="+mj-lt"/>
                  </a:rPr>
                  <a:t>2,2</a:t>
                </a:r>
              </a:p>
            </p:txBody>
          </p:sp>
          <p:sp>
            <p:nvSpPr>
              <p:cNvPr id="35" name="CaixaDeTexto 34">
                <a:extLst>
                  <a:ext uri="{FF2B5EF4-FFF2-40B4-BE49-F238E27FC236}">
                    <a16:creationId xmlns:a16="http://schemas.microsoft.com/office/drawing/2014/main" id="{9C66C950-A59E-48D8-87D8-4506BFC1C187}"/>
                  </a:ext>
                </a:extLst>
              </p:cNvPr>
              <p:cNvSpPr txBox="1"/>
              <p:nvPr/>
            </p:nvSpPr>
            <p:spPr>
              <a:xfrm>
                <a:off x="10704267" y="1566996"/>
                <a:ext cx="576745" cy="1434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72000" tIns="18583" rIns="18583" bIns="18583" numCol="1" spcCol="38100" rtlCol="0" anchor="t">
                <a:noAutofit/>
              </a:bodyPr>
              <a:lstStyle/>
              <a:p>
                <a:pPr algn="ctr" defTabSz="185873"/>
                <a:r>
                  <a:rPr lang="pt-BR" sz="1400" dirty="0">
                    <a:solidFill>
                      <a:schemeClr val="accent2"/>
                    </a:solidFill>
                    <a:latin typeface="+mj-lt"/>
                  </a:rPr>
                  <a:t>2,4</a:t>
                </a:r>
              </a:p>
            </p:txBody>
          </p:sp>
          <p:sp>
            <p:nvSpPr>
              <p:cNvPr id="36" name="Retângulo: Cantos Arredondados 35">
                <a:extLst>
                  <a:ext uri="{FF2B5EF4-FFF2-40B4-BE49-F238E27FC236}">
                    <a16:creationId xmlns:a16="http://schemas.microsoft.com/office/drawing/2014/main" id="{F722CE07-0594-4BA1-85DF-5918BBEF6C28}"/>
                  </a:ext>
                </a:extLst>
              </p:cNvPr>
              <p:cNvSpPr/>
              <p:nvPr/>
            </p:nvSpPr>
            <p:spPr>
              <a:xfrm>
                <a:off x="6501338" y="2797221"/>
                <a:ext cx="2594584" cy="276997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12700" cap="flat">
                <a:noFill/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08000" tIns="45719" rIns="108000" bIns="45719" numCol="1" spcCol="38100" rtlCol="0" anchor="ctr">
                <a:spAutoFit/>
              </a:bodyPr>
              <a:lstStyle/>
              <a:p>
                <a:pPr algn="ctr" defTabSz="457200"/>
                <a:r>
                  <a:rPr lang="pt-BR" sz="1200" dirty="0">
                    <a:solidFill>
                      <a:srgbClr val="FFFFFF"/>
                    </a:solidFill>
                    <a:latin typeface="Gilroy-Bold" panose="00000800000000000000" pitchFamily="2" charset="0"/>
                  </a:rPr>
                  <a:t>6,8 Mi (média anual 1,7 Mi)</a:t>
                </a:r>
              </a:p>
            </p:txBody>
          </p:sp>
          <p:sp>
            <p:nvSpPr>
              <p:cNvPr id="37" name="Retângulo: Cantos Arredondados 36">
                <a:extLst>
                  <a:ext uri="{FF2B5EF4-FFF2-40B4-BE49-F238E27FC236}">
                    <a16:creationId xmlns:a16="http://schemas.microsoft.com/office/drawing/2014/main" id="{80F8B75D-1AD8-48C4-88D4-6F1ADB148BA2}"/>
                  </a:ext>
                </a:extLst>
              </p:cNvPr>
              <p:cNvSpPr/>
              <p:nvPr/>
            </p:nvSpPr>
            <p:spPr>
              <a:xfrm>
                <a:off x="9284846" y="2797221"/>
                <a:ext cx="2187808" cy="276997"/>
              </a:xfrm>
              <a:prstGeom prst="roundRect">
                <a:avLst>
                  <a:gd name="adj" fmla="val 0"/>
                </a:avLst>
              </a:prstGeom>
              <a:solidFill>
                <a:schemeClr val="tx1"/>
              </a:solidFill>
              <a:ln w="12700" cap="flat">
                <a:noFill/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08000" tIns="45719" rIns="108000" bIns="45719" numCol="1" spcCol="38100" rtlCol="0" anchor="ctr">
                <a:spAutoFit/>
              </a:bodyPr>
              <a:lstStyle/>
              <a:p>
                <a:pPr algn="ctr" defTabSz="457200"/>
                <a:r>
                  <a:rPr lang="pt-BR" sz="1200" dirty="0">
                    <a:solidFill>
                      <a:srgbClr val="FFFFFF"/>
                    </a:solidFill>
                    <a:latin typeface="Gilroy-Bold" panose="00000800000000000000" pitchFamily="2" charset="0"/>
                  </a:rPr>
                  <a:t>6,4 Mi (média anual 2,13 Mi)</a:t>
                </a:r>
              </a:p>
            </p:txBody>
          </p:sp>
          <p:sp>
            <p:nvSpPr>
              <p:cNvPr id="38" name="CaixaDeTexto 37">
                <a:extLst>
                  <a:ext uri="{FF2B5EF4-FFF2-40B4-BE49-F238E27FC236}">
                    <a16:creationId xmlns:a16="http://schemas.microsoft.com/office/drawing/2014/main" id="{512264C3-501C-45FC-9521-6461188D1267}"/>
                  </a:ext>
                </a:extLst>
              </p:cNvPr>
              <p:cNvSpPr txBox="1"/>
              <p:nvPr/>
            </p:nvSpPr>
            <p:spPr>
              <a:xfrm>
                <a:off x="10390494" y="1283115"/>
                <a:ext cx="1230005" cy="33855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pt-BR" sz="800" dirty="0">
                    <a:solidFill>
                      <a:srgbClr val="00822D"/>
                    </a:solidFill>
                  </a:rPr>
                  <a:t>Expectativa até dezembro/25 </a:t>
                </a:r>
              </a:p>
            </p:txBody>
          </p:sp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DE89BF62-5C9D-273A-DEAB-56B9EF7F1D54}"/>
                  </a:ext>
                </a:extLst>
              </p:cNvPr>
              <p:cNvSpPr txBox="1"/>
              <p:nvPr/>
            </p:nvSpPr>
            <p:spPr>
              <a:xfrm>
                <a:off x="6324993" y="3124032"/>
                <a:ext cx="5356084" cy="21391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r>
                  <a:rPr lang="pt-BR" sz="800" dirty="0">
                    <a:solidFill>
                      <a:schemeClr val="accent2">
                        <a:lumMod val="75000"/>
                      </a:schemeClr>
                    </a:solidFill>
                  </a:rPr>
                  <a:t>**Dados da Antaq ***projeção de dezembro de 2025 considerando o crescimento da movimentação de 2024.</a:t>
                </a:r>
              </a:p>
            </p:txBody>
          </p:sp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29E113C4-E6B2-42BF-91EA-E782B14C144B}"/>
                  </a:ext>
                </a:extLst>
              </p:cNvPr>
              <p:cNvSpPr txBox="1"/>
              <p:nvPr/>
            </p:nvSpPr>
            <p:spPr>
              <a:xfrm>
                <a:off x="6331311" y="1157772"/>
                <a:ext cx="3570513" cy="41455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8583" tIns="18583" rIns="18583" bIns="18583" numCol="1" spcCol="38100" rtlCol="0" anchor="t">
                <a:spAutoFit/>
              </a:bodyPr>
              <a:lstStyle/>
              <a:p>
                <a:pPr defTabSz="185873"/>
                <a:r>
                  <a:rPr lang="pt-BR" sz="1400" dirty="0">
                    <a:solidFill>
                      <a:schemeClr val="accent2"/>
                    </a:solidFill>
                  </a:rPr>
                  <a:t>TOTAL DE CONTÊINERES TRANSPORTADO </a:t>
                </a:r>
                <a:r>
                  <a:rPr lang="pt-BR" sz="1050" dirty="0">
                    <a:solidFill>
                      <a:schemeClr val="accent2"/>
                    </a:solidFill>
                  </a:rPr>
                  <a:t>Cabotagem (em milhões de </a:t>
                </a:r>
                <a:r>
                  <a:rPr lang="pt-BR" sz="1050" dirty="0" err="1">
                    <a:solidFill>
                      <a:schemeClr val="accent2"/>
                    </a:solidFill>
                  </a:rPr>
                  <a:t>TEUs</a:t>
                </a:r>
                <a:r>
                  <a:rPr lang="pt-BR" sz="1050" dirty="0">
                    <a:solidFill>
                      <a:schemeClr val="accent2"/>
                    </a:solidFill>
                  </a:rPr>
                  <a:t>)</a:t>
                </a:r>
              </a:p>
            </p:txBody>
          </p:sp>
        </p:grpSp>
      </p:grpSp>
      <p:grpSp>
        <p:nvGrpSpPr>
          <p:cNvPr id="67" name="Agrupar 66">
            <a:extLst>
              <a:ext uri="{FF2B5EF4-FFF2-40B4-BE49-F238E27FC236}">
                <a16:creationId xmlns:a16="http://schemas.microsoft.com/office/drawing/2014/main" id="{A7560D6F-90F1-460F-99EA-3EC05CF4594D}"/>
              </a:ext>
            </a:extLst>
          </p:cNvPr>
          <p:cNvGrpSpPr/>
          <p:nvPr/>
        </p:nvGrpSpPr>
        <p:grpSpPr>
          <a:xfrm>
            <a:off x="371475" y="6368563"/>
            <a:ext cx="5422251" cy="215444"/>
            <a:chOff x="327561" y="6430768"/>
            <a:chExt cx="5422251" cy="215444"/>
          </a:xfrm>
        </p:grpSpPr>
        <p:sp>
          <p:nvSpPr>
            <p:cNvPr id="68" name="Footer Placeholder 2">
              <a:extLst>
                <a:ext uri="{FF2B5EF4-FFF2-40B4-BE49-F238E27FC236}">
                  <a16:creationId xmlns:a16="http://schemas.microsoft.com/office/drawing/2014/main" id="{2ECEEA00-F05A-42AE-B85F-B39C45CEC8DA}"/>
                </a:ext>
              </a:extLst>
            </p:cNvPr>
            <p:cNvSpPr txBox="1"/>
            <p:nvPr/>
          </p:nvSpPr>
          <p:spPr>
            <a:xfrm>
              <a:off x="936066" y="6430768"/>
              <a:ext cx="4813746" cy="21544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 anchor="ctr">
              <a:spAutoFit/>
            </a:bodyPr>
            <a:lstStyle>
              <a:lvl1pPr>
                <a:defRPr sz="1600" b="1" spc="300">
                  <a:solidFill>
                    <a:srgbClr val="44546A"/>
                  </a:solidFill>
                </a:defRPr>
              </a:lvl1pPr>
            </a:lstStyle>
            <a:p>
              <a:r>
                <a:rPr lang="pt-BR" sz="800" b="0" spc="200" dirty="0">
                  <a:solidFill>
                    <a:srgbClr val="25303A"/>
                  </a:solidFill>
                  <a:latin typeface="Gilroy-Bold" panose="00000800000000000000" pitchFamily="2" charset="0"/>
                </a:rPr>
                <a:t>SNHN – SECRETARIA NACIONAL DE HIDROVIAS E NAVEGAÇÃO</a:t>
              </a:r>
              <a:endParaRPr sz="800" b="0" spc="200" dirty="0">
                <a:solidFill>
                  <a:srgbClr val="25303A"/>
                </a:solidFill>
                <a:latin typeface="Gilroy-Bold" panose="00000800000000000000" pitchFamily="2" charset="0"/>
              </a:endParaRPr>
            </a:p>
          </p:txBody>
        </p:sp>
        <p:pic>
          <p:nvPicPr>
            <p:cNvPr id="69" name="Gráfico 68">
              <a:extLst>
                <a:ext uri="{FF2B5EF4-FFF2-40B4-BE49-F238E27FC236}">
                  <a16:creationId xmlns:a16="http://schemas.microsoft.com/office/drawing/2014/main" id="{B9F604F2-94C4-4C70-84B6-807714079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27561" y="6447806"/>
              <a:ext cx="537853" cy="181369"/>
            </a:xfrm>
            <a:prstGeom prst="rect">
              <a:avLst/>
            </a:prstGeom>
          </p:spPr>
        </p:pic>
      </p:grp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135F63DA-1087-A8FF-17FF-1B645653E38A}"/>
              </a:ext>
            </a:extLst>
          </p:cNvPr>
          <p:cNvGrpSpPr/>
          <p:nvPr/>
        </p:nvGrpSpPr>
        <p:grpSpPr>
          <a:xfrm>
            <a:off x="3766044" y="1575482"/>
            <a:ext cx="1163849" cy="660086"/>
            <a:chOff x="3766044" y="1575482"/>
            <a:chExt cx="1163849" cy="660086"/>
          </a:xfrm>
        </p:grpSpPr>
        <p:sp>
          <p:nvSpPr>
            <p:cNvPr id="18" name="Arco 17">
              <a:extLst>
                <a:ext uri="{FF2B5EF4-FFF2-40B4-BE49-F238E27FC236}">
                  <a16:creationId xmlns:a16="http://schemas.microsoft.com/office/drawing/2014/main" id="{8FCB6737-E4CF-648E-E61D-65BA29E5D9E0}"/>
                </a:ext>
              </a:extLst>
            </p:cNvPr>
            <p:cNvSpPr/>
            <p:nvPr/>
          </p:nvSpPr>
          <p:spPr>
            <a:xfrm>
              <a:off x="4239733" y="1575482"/>
              <a:ext cx="690160" cy="660086"/>
            </a:xfrm>
            <a:prstGeom prst="arc">
              <a:avLst>
                <a:gd name="adj1" fmla="val 9926576"/>
                <a:gd name="adj2" fmla="val 15397719"/>
              </a:avLst>
            </a:prstGeom>
            <a:ln w="19050">
              <a:solidFill>
                <a:srgbClr val="FFC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" name="Retângulo: Cantos Arredondados 19">
              <a:extLst>
                <a:ext uri="{FF2B5EF4-FFF2-40B4-BE49-F238E27FC236}">
                  <a16:creationId xmlns:a16="http://schemas.microsoft.com/office/drawing/2014/main" id="{8BB5B456-A3A8-D8FD-71CF-850EFF5CEC01}"/>
                </a:ext>
              </a:extLst>
            </p:cNvPr>
            <p:cNvSpPr/>
            <p:nvPr/>
          </p:nvSpPr>
          <p:spPr>
            <a:xfrm>
              <a:off x="3766044" y="1642862"/>
              <a:ext cx="623824" cy="203284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200" dirty="0">
                  <a:solidFill>
                    <a:srgbClr val="25303A"/>
                  </a:solidFill>
                  <a:latin typeface="Rawline Bold" panose="00000800000000000000" pitchFamily="2" charset="0"/>
                </a:rPr>
                <a:t>+8,5%</a:t>
              </a:r>
            </a:p>
          </p:txBody>
        </p:sp>
      </p:grp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4C02B318-A134-E063-14EF-76E0EB2198A9}"/>
              </a:ext>
            </a:extLst>
          </p:cNvPr>
          <p:cNvGrpSpPr/>
          <p:nvPr/>
        </p:nvGrpSpPr>
        <p:grpSpPr>
          <a:xfrm>
            <a:off x="9492050" y="3800754"/>
            <a:ext cx="1163849" cy="660086"/>
            <a:chOff x="3766044" y="1575482"/>
            <a:chExt cx="1163849" cy="660086"/>
          </a:xfrm>
        </p:grpSpPr>
        <p:sp>
          <p:nvSpPr>
            <p:cNvPr id="27" name="Arco 26">
              <a:extLst>
                <a:ext uri="{FF2B5EF4-FFF2-40B4-BE49-F238E27FC236}">
                  <a16:creationId xmlns:a16="http://schemas.microsoft.com/office/drawing/2014/main" id="{75139EEB-9240-324D-FE1B-C2D575A7BCEC}"/>
                </a:ext>
              </a:extLst>
            </p:cNvPr>
            <p:cNvSpPr/>
            <p:nvPr/>
          </p:nvSpPr>
          <p:spPr>
            <a:xfrm>
              <a:off x="4239733" y="1575482"/>
              <a:ext cx="690160" cy="660086"/>
            </a:xfrm>
            <a:prstGeom prst="arc">
              <a:avLst>
                <a:gd name="adj1" fmla="val 10740742"/>
                <a:gd name="adj2" fmla="val 16830088"/>
              </a:avLst>
            </a:prstGeom>
            <a:ln w="19050">
              <a:solidFill>
                <a:srgbClr val="FFC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29" name="Retângulo: Cantos Arredondados 28">
              <a:extLst>
                <a:ext uri="{FF2B5EF4-FFF2-40B4-BE49-F238E27FC236}">
                  <a16:creationId xmlns:a16="http://schemas.microsoft.com/office/drawing/2014/main" id="{ED17E3DD-F1AF-E432-F411-879B08361C80}"/>
                </a:ext>
              </a:extLst>
            </p:cNvPr>
            <p:cNvSpPr/>
            <p:nvPr/>
          </p:nvSpPr>
          <p:spPr>
            <a:xfrm>
              <a:off x="3766044" y="1642862"/>
              <a:ext cx="623824" cy="203284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200" dirty="0">
                  <a:solidFill>
                    <a:srgbClr val="25303A"/>
                  </a:solidFill>
                  <a:latin typeface="Rawline Bold" panose="00000800000000000000" pitchFamily="2" charset="0"/>
                </a:rPr>
                <a:t>+4,2%</a:t>
              </a:r>
            </a:p>
          </p:txBody>
        </p:sp>
      </p:grp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6DECCE5D-A63D-A2BF-DDE9-85093D0A1AAF}"/>
              </a:ext>
            </a:extLst>
          </p:cNvPr>
          <p:cNvGrpSpPr/>
          <p:nvPr/>
        </p:nvGrpSpPr>
        <p:grpSpPr>
          <a:xfrm>
            <a:off x="10655899" y="213509"/>
            <a:ext cx="1536101" cy="382849"/>
            <a:chOff x="10477294" y="213509"/>
            <a:chExt cx="1536101" cy="382849"/>
          </a:xfrm>
        </p:grpSpPr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D44CB6BE-4487-E20C-C9AE-4E7DA99C1C5B}"/>
                </a:ext>
              </a:extLst>
            </p:cNvPr>
            <p:cNvSpPr/>
            <p:nvPr/>
          </p:nvSpPr>
          <p:spPr>
            <a:xfrm>
              <a:off x="10477294" y="213509"/>
              <a:ext cx="1536101" cy="382849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defTabSz="457200"/>
              <a:endParaRPr lang="pt-BR" sz="1800"/>
            </a:p>
          </p:txBody>
        </p:sp>
        <p:sp>
          <p:nvSpPr>
            <p:cNvPr id="40" name="Footer Placeholder 2">
              <a:extLst>
                <a:ext uri="{FF2B5EF4-FFF2-40B4-BE49-F238E27FC236}">
                  <a16:creationId xmlns:a16="http://schemas.microsoft.com/office/drawing/2014/main" id="{070830B8-0DA1-BE37-70A7-0B64D9DE356B}"/>
                </a:ext>
              </a:extLst>
            </p:cNvPr>
            <p:cNvSpPr txBox="1"/>
            <p:nvPr/>
          </p:nvSpPr>
          <p:spPr>
            <a:xfrm>
              <a:off x="10612729" y="247164"/>
              <a:ext cx="1250054" cy="30777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8583" rIns="18583" anchor="ctr">
              <a:spAutoFit/>
            </a:bodyPr>
            <a:lstStyle>
              <a:lvl1pPr>
                <a:defRPr sz="1600" b="1" spc="300">
                  <a:solidFill>
                    <a:srgbClr val="44546A"/>
                  </a:solidFill>
                </a:defRPr>
              </a:lvl1pPr>
            </a:lstStyle>
            <a:p>
              <a:r>
                <a:rPr lang="pt-BR" sz="1400" b="0" spc="200" dirty="0">
                  <a:solidFill>
                    <a:srgbClr val="FFFFFF"/>
                  </a:solidFill>
                  <a:latin typeface="Gilroy-Bold" panose="00000800000000000000" pitchFamily="2" charset="0"/>
                </a:rPr>
                <a:t>HIDROVIAS</a:t>
              </a:r>
              <a:endParaRPr sz="1400" b="0" spc="200" dirty="0">
                <a:solidFill>
                  <a:srgbClr val="FFFFFF"/>
                </a:solidFill>
                <a:latin typeface="Gilroy-Bold" panose="000008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0912009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FEB67-5CED-FF21-7289-4085AB049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C32C0671-0BF2-1597-7828-C0AEA9F00E13}"/>
              </a:ext>
            </a:extLst>
          </p:cNvPr>
          <p:cNvSpPr>
            <a:spLocks/>
          </p:cNvSpPr>
          <p:nvPr/>
        </p:nvSpPr>
        <p:spPr>
          <a:xfrm>
            <a:off x="5479040" y="0"/>
            <a:ext cx="6712960" cy="6120580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2"/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AE6A4B20-06D1-4652-A02D-18296F032C23}"/>
              </a:ext>
            </a:extLst>
          </p:cNvPr>
          <p:cNvSpPr/>
          <p:nvPr/>
        </p:nvSpPr>
        <p:spPr>
          <a:xfrm>
            <a:off x="-10405" y="0"/>
            <a:ext cx="1149088" cy="1490079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2"/>
          </a:p>
        </p:txBody>
      </p:sp>
      <p:sp>
        <p:nvSpPr>
          <p:cNvPr id="6" name="TextBox 90">
            <a:extLst>
              <a:ext uri="{FF2B5EF4-FFF2-40B4-BE49-F238E27FC236}">
                <a16:creationId xmlns:a16="http://schemas.microsoft.com/office/drawing/2014/main" id="{A3F1ADCA-DB3D-A4D9-1EE3-E2A5B9A9601C}"/>
              </a:ext>
            </a:extLst>
          </p:cNvPr>
          <p:cNvSpPr txBox="1"/>
          <p:nvPr/>
        </p:nvSpPr>
        <p:spPr>
          <a:xfrm>
            <a:off x="345743" y="332333"/>
            <a:ext cx="3325348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8583" rIns="18583">
            <a:spAutoFit/>
          </a:bodyPr>
          <a:lstStyle>
            <a:lvl1pPr algn="ctr">
              <a:defRPr sz="8000" b="1"/>
            </a:lvl1pPr>
          </a:lstStyle>
          <a:p>
            <a:pPr algn="l"/>
            <a:r>
              <a:rPr lang="en-US" sz="3600" b="0" dirty="0" err="1">
                <a:solidFill>
                  <a:schemeClr val="bg1"/>
                </a:solidFill>
                <a:latin typeface="+mj-lt"/>
                <a:ea typeface="Founders Grotesk Bold" pitchFamily="34" charset="-122"/>
                <a:cs typeface="Founders Grotesk Bold" pitchFamily="34" charset="-120"/>
              </a:rPr>
              <a:t>Investimentos</a:t>
            </a:r>
            <a:endParaRPr lang="en-US" sz="3600" b="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C37EFF38-D297-C0BC-87BB-F6DC12A2A430}"/>
              </a:ext>
            </a:extLst>
          </p:cNvPr>
          <p:cNvSpPr txBox="1"/>
          <p:nvPr/>
        </p:nvSpPr>
        <p:spPr>
          <a:xfrm>
            <a:off x="1657350" y="1771650"/>
            <a:ext cx="368046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defTabSz="457200"/>
            <a:endParaRPr lang="pt-BR" sz="1800" dirty="0"/>
          </a:p>
        </p:txBody>
      </p:sp>
      <p:sp>
        <p:nvSpPr>
          <p:cNvPr id="10" name="TextBox 90">
            <a:extLst>
              <a:ext uri="{FF2B5EF4-FFF2-40B4-BE49-F238E27FC236}">
                <a16:creationId xmlns:a16="http://schemas.microsoft.com/office/drawing/2014/main" id="{CBCFB599-EA9C-AE36-968E-5816C61BF071}"/>
              </a:ext>
            </a:extLst>
          </p:cNvPr>
          <p:cNvSpPr txBox="1"/>
          <p:nvPr/>
        </p:nvSpPr>
        <p:spPr>
          <a:xfrm>
            <a:off x="6060825" y="230408"/>
            <a:ext cx="5785432" cy="1754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8583" rIns="18583">
            <a:spAutoFit/>
          </a:bodyPr>
          <a:lstStyle>
            <a:lvl1pPr algn="ctr">
              <a:defRPr sz="8000" b="1"/>
            </a:lvl1pPr>
          </a:lstStyle>
          <a:p>
            <a:pPr algn="l"/>
            <a:r>
              <a:rPr lang="pt-BR" sz="3600" b="0" dirty="0">
                <a:solidFill>
                  <a:srgbClr val="FFFFFF"/>
                </a:solidFill>
                <a:latin typeface="+mj-lt"/>
              </a:rPr>
              <a:t>Investimentos</a:t>
            </a:r>
          </a:p>
          <a:p>
            <a:pPr algn="l"/>
            <a:r>
              <a:rPr lang="pt-BR" sz="3600" b="0" dirty="0">
                <a:solidFill>
                  <a:srgbClr val="FFFFFF"/>
                </a:solidFill>
                <a:latin typeface="+mj-lt"/>
              </a:rPr>
              <a:t>em Infraestrutura Hidroviária</a:t>
            </a:r>
          </a:p>
        </p:txBody>
      </p: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5AC598A4-5D01-F15E-FB83-D00D0F82EAF4}"/>
              </a:ext>
            </a:extLst>
          </p:cNvPr>
          <p:cNvGrpSpPr/>
          <p:nvPr/>
        </p:nvGrpSpPr>
        <p:grpSpPr>
          <a:xfrm>
            <a:off x="6131176" y="1941241"/>
            <a:ext cx="3608725" cy="1315472"/>
            <a:chOff x="708431" y="698672"/>
            <a:chExt cx="3428070" cy="1315472"/>
          </a:xfrm>
        </p:grpSpPr>
        <p:sp>
          <p:nvSpPr>
            <p:cNvPr id="16" name="TextBox 82">
              <a:extLst>
                <a:ext uri="{FF2B5EF4-FFF2-40B4-BE49-F238E27FC236}">
                  <a16:creationId xmlns:a16="http://schemas.microsoft.com/office/drawing/2014/main" id="{D0AF375E-656A-6C87-A90A-1D783820A789}"/>
                </a:ext>
              </a:extLst>
            </p:cNvPr>
            <p:cNvSpPr txBox="1"/>
            <p:nvPr/>
          </p:nvSpPr>
          <p:spPr>
            <a:xfrm>
              <a:off x="708431" y="698672"/>
              <a:ext cx="1461834" cy="31745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8583" rIns="18583">
              <a:spAutoFit/>
            </a:bodyPr>
            <a:lstStyle>
              <a:lvl1pPr algn="ctr">
                <a:defRPr sz="3600" b="1"/>
              </a:lvl1pPr>
            </a:lstStyle>
            <a:p>
              <a:pPr algn="l"/>
              <a:r>
                <a:rPr lang="pt-BR" sz="1463" b="0" dirty="0">
                  <a:solidFill>
                    <a:schemeClr val="bg2"/>
                  </a:solidFill>
                  <a:latin typeface="Gilroy-Bold" panose="00000800000000000000" pitchFamily="2" charset="0"/>
                </a:rPr>
                <a:t>Mais de</a:t>
              </a:r>
              <a:endParaRPr sz="1463" b="0" dirty="0">
                <a:solidFill>
                  <a:schemeClr val="bg2"/>
                </a:solidFill>
                <a:latin typeface="Gilroy-Bold" panose="00000800000000000000" pitchFamily="2" charset="0"/>
              </a:endParaRPr>
            </a:p>
          </p:txBody>
        </p:sp>
        <p:grpSp>
          <p:nvGrpSpPr>
            <p:cNvPr id="17" name="Agrupar 16">
              <a:extLst>
                <a:ext uri="{FF2B5EF4-FFF2-40B4-BE49-F238E27FC236}">
                  <a16:creationId xmlns:a16="http://schemas.microsoft.com/office/drawing/2014/main" id="{D928A06E-19FE-0CCF-84A2-7FD1EE5B550B}"/>
                </a:ext>
              </a:extLst>
            </p:cNvPr>
            <p:cNvGrpSpPr/>
            <p:nvPr/>
          </p:nvGrpSpPr>
          <p:grpSpPr>
            <a:xfrm>
              <a:off x="755932" y="813815"/>
              <a:ext cx="3380569" cy="1200329"/>
              <a:chOff x="755932" y="985475"/>
              <a:chExt cx="3380569" cy="1200329"/>
            </a:xfrm>
          </p:grpSpPr>
          <p:sp>
            <p:nvSpPr>
              <p:cNvPr id="18" name="TextBox 82">
                <a:extLst>
                  <a:ext uri="{FF2B5EF4-FFF2-40B4-BE49-F238E27FC236}">
                    <a16:creationId xmlns:a16="http://schemas.microsoft.com/office/drawing/2014/main" id="{4F438193-8698-D4FB-BF8C-98444B384BA0}"/>
                  </a:ext>
                </a:extLst>
              </p:cNvPr>
              <p:cNvSpPr txBox="1"/>
              <p:nvPr/>
            </p:nvSpPr>
            <p:spPr>
              <a:xfrm>
                <a:off x="999202" y="985475"/>
                <a:ext cx="1733550" cy="120032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18583" rIns="18583">
                <a:spAutoFit/>
              </a:bodyPr>
              <a:lstStyle>
                <a:lvl1pPr algn="ctr">
                  <a:defRPr sz="3600" b="1"/>
                </a:lvl1pPr>
              </a:lstStyle>
              <a:p>
                <a:r>
                  <a:rPr lang="pt-BR" sz="7200" b="0" dirty="0">
                    <a:solidFill>
                      <a:schemeClr val="bg2"/>
                    </a:solidFill>
                    <a:latin typeface="+mj-lt"/>
                  </a:rPr>
                  <a:t>529</a:t>
                </a:r>
                <a:endParaRPr sz="7200" b="0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19" name="TextBox 82">
                <a:extLst>
                  <a:ext uri="{FF2B5EF4-FFF2-40B4-BE49-F238E27FC236}">
                    <a16:creationId xmlns:a16="http://schemas.microsoft.com/office/drawing/2014/main" id="{6AFC2CA1-C540-80E1-CB9D-1BC8FB998578}"/>
                  </a:ext>
                </a:extLst>
              </p:cNvPr>
              <p:cNvSpPr txBox="1"/>
              <p:nvPr/>
            </p:nvSpPr>
            <p:spPr>
              <a:xfrm>
                <a:off x="2597136" y="1596573"/>
                <a:ext cx="1539365" cy="523220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18583" rIns="18583">
                <a:spAutoFit/>
              </a:bodyPr>
              <a:lstStyle>
                <a:lvl1pPr algn="ctr">
                  <a:defRPr sz="3600" b="1"/>
                </a:lvl1pPr>
              </a:lstStyle>
              <a:p>
                <a:pPr algn="l"/>
                <a:r>
                  <a:rPr lang="pt-BR" sz="2800" b="0" dirty="0">
                    <a:solidFill>
                      <a:schemeClr val="tx2"/>
                    </a:solidFill>
                    <a:latin typeface="Gilroy-Bold" panose="00000800000000000000" pitchFamily="2" charset="0"/>
                  </a:rPr>
                  <a:t>milhões</a:t>
                </a:r>
              </a:p>
            </p:txBody>
          </p:sp>
          <p:sp>
            <p:nvSpPr>
              <p:cNvPr id="20" name="TextBox 82">
                <a:extLst>
                  <a:ext uri="{FF2B5EF4-FFF2-40B4-BE49-F238E27FC236}">
                    <a16:creationId xmlns:a16="http://schemas.microsoft.com/office/drawing/2014/main" id="{BB0FD2A6-932F-FFBB-83E9-40223D2DEBB9}"/>
                  </a:ext>
                </a:extLst>
              </p:cNvPr>
              <p:cNvSpPr txBox="1"/>
              <p:nvPr/>
            </p:nvSpPr>
            <p:spPr>
              <a:xfrm>
                <a:off x="755932" y="1144205"/>
                <a:ext cx="360267" cy="400110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18583" rIns="18583">
                <a:spAutoFit/>
              </a:bodyPr>
              <a:lstStyle>
                <a:lvl1pPr algn="ctr">
                  <a:defRPr sz="3600" b="1"/>
                </a:lvl1pPr>
              </a:lstStyle>
              <a:p>
                <a:pPr algn="l"/>
                <a:r>
                  <a:rPr lang="pt-BR" sz="2000" b="0" dirty="0">
                    <a:solidFill>
                      <a:schemeClr val="tx2"/>
                    </a:solidFill>
                    <a:latin typeface="Gilroy-Bold" panose="00000800000000000000" pitchFamily="2" charset="0"/>
                  </a:rPr>
                  <a:t>R$</a:t>
                </a:r>
              </a:p>
            </p:txBody>
          </p:sp>
        </p:grpSp>
      </p:grp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D30F5E1-0229-6A86-10FE-B8703CA5A44F}"/>
              </a:ext>
            </a:extLst>
          </p:cNvPr>
          <p:cNvSpPr txBox="1"/>
          <p:nvPr/>
        </p:nvSpPr>
        <p:spPr>
          <a:xfrm>
            <a:off x="6131176" y="3106872"/>
            <a:ext cx="2517738" cy="152349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1100" dirty="0">
                <a:solidFill>
                  <a:schemeClr val="bg2"/>
                </a:solidFill>
              </a:rPr>
              <a:t>em pagamentos para: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1100" dirty="0">
                <a:solidFill>
                  <a:schemeClr val="bg2"/>
                </a:solidFill>
                <a:latin typeface="+mj-lt"/>
              </a:rPr>
              <a:t>Construção, operação e manutenção das IP4</a:t>
            </a:r>
            <a:br>
              <a:rPr lang="pt-BR" sz="1100" dirty="0">
                <a:solidFill>
                  <a:schemeClr val="bg2"/>
                </a:solidFill>
              </a:rPr>
            </a:br>
            <a:r>
              <a:rPr lang="pt-BR" sz="1100" dirty="0">
                <a:solidFill>
                  <a:schemeClr val="bg2"/>
                </a:solidFill>
              </a:rPr>
              <a:t>Foram entregues diversas IP4s, entre elas Barcelos/AM, Envira/AM, Itacoatiara/AM, Parintins/AM, Juruti/PA e Oriximiná/PA.</a:t>
            </a:r>
          </a:p>
        </p:txBody>
      </p:sp>
      <p:sp>
        <p:nvSpPr>
          <p:cNvPr id="22" name="Rectangle: Rounded Corners 24">
            <a:extLst>
              <a:ext uri="{FF2B5EF4-FFF2-40B4-BE49-F238E27FC236}">
                <a16:creationId xmlns:a16="http://schemas.microsoft.com/office/drawing/2014/main" id="{84622F58-95EE-3079-F3BF-8A63BE73BCBB}"/>
              </a:ext>
            </a:extLst>
          </p:cNvPr>
          <p:cNvSpPr/>
          <p:nvPr/>
        </p:nvSpPr>
        <p:spPr>
          <a:xfrm>
            <a:off x="6096000" y="4763948"/>
            <a:ext cx="2705000" cy="100970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288000" rIns="0" bIns="144000" anchor="ctr"/>
          <a:lstStyle/>
          <a:p>
            <a:pPr>
              <a:defRPr>
                <a:solidFill>
                  <a:srgbClr val="FFFFFF"/>
                </a:solidFill>
              </a:defRPr>
            </a:pPr>
            <a:r>
              <a:rPr lang="pt-BR" sz="1800" dirty="0">
                <a:solidFill>
                  <a:schemeClr val="bg1"/>
                </a:solidFill>
                <a:latin typeface="+mj-lt"/>
              </a:rPr>
              <a:t>R$ </a:t>
            </a:r>
            <a:r>
              <a:rPr lang="pt-BR" sz="3600" dirty="0">
                <a:solidFill>
                  <a:schemeClr val="accent1"/>
                </a:solidFill>
                <a:latin typeface="+mj-lt"/>
              </a:rPr>
              <a:t>720</a:t>
            </a:r>
            <a:r>
              <a:rPr lang="pt-BR" sz="18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pt-BR" sz="1800" dirty="0">
                <a:solidFill>
                  <a:schemeClr val="tx1"/>
                </a:solidFill>
                <a:latin typeface="+mj-lt"/>
              </a:rPr>
              <a:t>milhões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rPr lang="pt-BR" sz="1200" dirty="0">
                <a:solidFill>
                  <a:srgbClr val="25303A"/>
                </a:solidFill>
              </a:rPr>
              <a:t>Em investimentos entre 2019 e 2022</a:t>
            </a:r>
          </a:p>
        </p:txBody>
      </p:sp>
      <p:sp>
        <p:nvSpPr>
          <p:cNvPr id="23" name="Rectangle: Rounded Corners 24">
            <a:extLst>
              <a:ext uri="{FF2B5EF4-FFF2-40B4-BE49-F238E27FC236}">
                <a16:creationId xmlns:a16="http://schemas.microsoft.com/office/drawing/2014/main" id="{60D5B750-F17A-3B20-1E65-B654FF5FFB30}"/>
              </a:ext>
            </a:extLst>
          </p:cNvPr>
          <p:cNvSpPr/>
          <p:nvPr/>
        </p:nvSpPr>
        <p:spPr>
          <a:xfrm>
            <a:off x="9016399" y="4763949"/>
            <a:ext cx="2776006" cy="100970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288000" rIns="0" bIns="144000" anchor="ctr"/>
          <a:lstStyle/>
          <a:p>
            <a:pPr>
              <a:defRPr>
                <a:solidFill>
                  <a:srgbClr val="FFFFFF"/>
                </a:solidFill>
              </a:defRPr>
            </a:pPr>
            <a:r>
              <a:rPr lang="pt-BR" sz="1800" dirty="0">
                <a:solidFill>
                  <a:schemeClr val="bg1"/>
                </a:solidFill>
                <a:latin typeface="+mj-lt"/>
              </a:rPr>
              <a:t>R$ </a:t>
            </a:r>
            <a:r>
              <a:rPr lang="pt-BR" sz="3600" dirty="0">
                <a:solidFill>
                  <a:schemeClr val="accent1"/>
                </a:solidFill>
                <a:latin typeface="+mj-lt"/>
              </a:rPr>
              <a:t>1,29</a:t>
            </a:r>
            <a:r>
              <a:rPr lang="pt-BR" sz="18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pt-BR" sz="1800" dirty="0">
                <a:solidFill>
                  <a:schemeClr val="tx1"/>
                </a:solidFill>
                <a:latin typeface="+mj-lt"/>
              </a:rPr>
              <a:t>bilhão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rPr lang="pt-BR" sz="1200" dirty="0">
                <a:solidFill>
                  <a:srgbClr val="25303A"/>
                </a:solidFill>
              </a:rPr>
              <a:t>Em investimentos entre 2023 e 2025</a:t>
            </a:r>
          </a:p>
        </p:txBody>
      </p:sp>
      <p:sp>
        <p:nvSpPr>
          <p:cNvPr id="41" name="Slide Number Placeholder 1">
            <a:extLst>
              <a:ext uri="{FF2B5EF4-FFF2-40B4-BE49-F238E27FC236}">
                <a16:creationId xmlns:a16="http://schemas.microsoft.com/office/drawing/2014/main" id="{AB63CA15-CB71-4FA1-A40D-A51F0F1FB22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38266" y="6383722"/>
            <a:ext cx="164466" cy="24250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 dirty="0"/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A7F6748-F54D-4769-AFB8-84B879D23D1A}"/>
              </a:ext>
            </a:extLst>
          </p:cNvPr>
          <p:cNvSpPr txBox="1"/>
          <p:nvPr/>
        </p:nvSpPr>
        <p:spPr>
          <a:xfrm rot="16200000">
            <a:off x="-674249" y="3560507"/>
            <a:ext cx="2648465" cy="2837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algn="ctr" defTabSz="185873"/>
            <a:r>
              <a:rPr lang="pt-BR" sz="800" dirty="0">
                <a:solidFill>
                  <a:schemeClr val="accent2"/>
                </a:solidFill>
              </a:rPr>
              <a:t>Pagamento Total Exercício + RAP (Em </a:t>
            </a:r>
            <a:r>
              <a:rPr lang="pt-BR" sz="800" dirty="0" err="1">
                <a:solidFill>
                  <a:schemeClr val="accent2"/>
                </a:solidFill>
              </a:rPr>
              <a:t>R</a:t>
            </a:r>
            <a:r>
              <a:rPr lang="pt-BR" sz="800" dirty="0">
                <a:solidFill>
                  <a:schemeClr val="accent2"/>
                </a:solidFill>
              </a:rPr>
              <a:t>$ Milhão)</a:t>
            </a:r>
          </a:p>
          <a:p>
            <a:pPr algn="ctr" defTabSz="185873"/>
            <a:endParaRPr lang="pt-BR" sz="800" dirty="0">
              <a:solidFill>
                <a:schemeClr val="accent2"/>
              </a:solidFill>
            </a:endParaRPr>
          </a:p>
        </p:txBody>
      </p:sp>
      <p:grpSp>
        <p:nvGrpSpPr>
          <p:cNvPr id="47" name="Agrupar 46">
            <a:extLst>
              <a:ext uri="{FF2B5EF4-FFF2-40B4-BE49-F238E27FC236}">
                <a16:creationId xmlns:a16="http://schemas.microsoft.com/office/drawing/2014/main" id="{D2596C63-067D-4C80-B018-9CC93D34F9BB}"/>
              </a:ext>
            </a:extLst>
          </p:cNvPr>
          <p:cNvGrpSpPr/>
          <p:nvPr/>
        </p:nvGrpSpPr>
        <p:grpSpPr>
          <a:xfrm>
            <a:off x="657546" y="1941241"/>
            <a:ext cx="4846325" cy="3855664"/>
            <a:chOff x="8811039" y="-217754"/>
            <a:chExt cx="4405156" cy="3486089"/>
          </a:xfrm>
        </p:grpSpPr>
        <p:graphicFrame>
          <p:nvGraphicFramePr>
            <p:cNvPr id="48" name="Gráfico de Colunas em Camadas 2D">
              <a:extLst>
                <a:ext uri="{FF2B5EF4-FFF2-40B4-BE49-F238E27FC236}">
                  <a16:creationId xmlns:a16="http://schemas.microsoft.com/office/drawing/2014/main" id="{05A8B2EB-084A-49F3-B5C0-0C43066F3B6A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75549392"/>
                </p:ext>
              </p:extLst>
            </p:nvPr>
          </p:nvGraphicFramePr>
          <p:xfrm>
            <a:off x="8818585" y="-217754"/>
            <a:ext cx="4397610" cy="348608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9" name="CaixaDeTexto 48">
              <a:extLst>
                <a:ext uri="{FF2B5EF4-FFF2-40B4-BE49-F238E27FC236}">
                  <a16:creationId xmlns:a16="http://schemas.microsoft.com/office/drawing/2014/main" id="{CD5A9D45-FA3B-40EE-9BAF-70A03C7D90C2}"/>
                </a:ext>
              </a:extLst>
            </p:cNvPr>
            <p:cNvSpPr txBox="1"/>
            <p:nvPr/>
          </p:nvSpPr>
          <p:spPr>
            <a:xfrm>
              <a:off x="8811039" y="1999660"/>
              <a:ext cx="522134" cy="2149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8583" tIns="18583" rIns="18583" bIns="18583" numCol="1" spcCol="38100" rtlCol="0" anchor="t">
              <a:spAutoFit/>
            </a:bodyPr>
            <a:lstStyle/>
            <a:p>
              <a:pPr algn="ctr" defTabSz="185873"/>
              <a:r>
                <a:rPr lang="pt-BR" sz="1301" dirty="0">
                  <a:solidFill>
                    <a:schemeClr val="accent2"/>
                  </a:solidFill>
                  <a:latin typeface="Gilroy-Bold" panose="00000800000000000000" pitchFamily="2" charset="0"/>
                </a:rPr>
                <a:t>153</a:t>
              </a:r>
            </a:p>
          </p:txBody>
        </p:sp>
      </p:grpSp>
      <p:sp>
        <p:nvSpPr>
          <p:cNvPr id="50" name="TextBox 7">
            <a:extLst>
              <a:ext uri="{FF2B5EF4-FFF2-40B4-BE49-F238E27FC236}">
                <a16:creationId xmlns:a16="http://schemas.microsoft.com/office/drawing/2014/main" id="{D4F1C242-1311-4499-B228-D960F68DD3E9}"/>
              </a:ext>
            </a:extLst>
          </p:cNvPr>
          <p:cNvSpPr txBox="1"/>
          <p:nvPr/>
        </p:nvSpPr>
        <p:spPr>
          <a:xfrm>
            <a:off x="552077" y="1559206"/>
            <a:ext cx="2912679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8583" rIns="18583">
            <a:spAutoFit/>
          </a:bodyPr>
          <a:lstStyle>
            <a:lvl1pPr>
              <a:defRPr sz="2400" b="1" spc="300"/>
            </a:lvl1pPr>
          </a:lstStyle>
          <a:p>
            <a:r>
              <a:rPr lang="pt-BR" sz="1800" b="0" spc="0" dirty="0">
                <a:solidFill>
                  <a:schemeClr val="bg1"/>
                </a:solidFill>
                <a:latin typeface="Gilroy-Bold" panose="00000800000000000000" pitchFamily="2" charset="0"/>
              </a:rPr>
              <a:t>Orçamento público</a:t>
            </a:r>
            <a:endParaRPr sz="1800" b="0" spc="0" dirty="0">
              <a:solidFill>
                <a:schemeClr val="bg1"/>
              </a:solidFill>
              <a:latin typeface="Gilroy-Bold" panose="00000800000000000000" pitchFamily="2" charset="0"/>
            </a:endParaRPr>
          </a:p>
        </p:txBody>
      </p:sp>
      <p:grpSp>
        <p:nvGrpSpPr>
          <p:cNvPr id="51" name="Agrupar 50">
            <a:extLst>
              <a:ext uri="{FF2B5EF4-FFF2-40B4-BE49-F238E27FC236}">
                <a16:creationId xmlns:a16="http://schemas.microsoft.com/office/drawing/2014/main" id="{4255F75E-BE5B-4DD3-B09D-1C8B58391450}"/>
              </a:ext>
            </a:extLst>
          </p:cNvPr>
          <p:cNvGrpSpPr/>
          <p:nvPr/>
        </p:nvGrpSpPr>
        <p:grpSpPr>
          <a:xfrm>
            <a:off x="371475" y="6368563"/>
            <a:ext cx="5422251" cy="215444"/>
            <a:chOff x="327561" y="6430768"/>
            <a:chExt cx="5422251" cy="215444"/>
          </a:xfrm>
        </p:grpSpPr>
        <p:sp>
          <p:nvSpPr>
            <p:cNvPr id="52" name="Footer Placeholder 2">
              <a:extLst>
                <a:ext uri="{FF2B5EF4-FFF2-40B4-BE49-F238E27FC236}">
                  <a16:creationId xmlns:a16="http://schemas.microsoft.com/office/drawing/2014/main" id="{32E70357-0452-4CA2-99BA-8E40047B6530}"/>
                </a:ext>
              </a:extLst>
            </p:cNvPr>
            <p:cNvSpPr txBox="1"/>
            <p:nvPr/>
          </p:nvSpPr>
          <p:spPr>
            <a:xfrm>
              <a:off x="936066" y="6430768"/>
              <a:ext cx="4813746" cy="21544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 anchor="ctr">
              <a:spAutoFit/>
            </a:bodyPr>
            <a:lstStyle>
              <a:lvl1pPr>
                <a:defRPr sz="1600" b="1" spc="300">
                  <a:solidFill>
                    <a:srgbClr val="44546A"/>
                  </a:solidFill>
                </a:defRPr>
              </a:lvl1pPr>
            </a:lstStyle>
            <a:p>
              <a:r>
                <a:rPr lang="pt-BR" sz="800" b="0" spc="200" dirty="0">
                  <a:solidFill>
                    <a:srgbClr val="25303A"/>
                  </a:solidFill>
                  <a:latin typeface="Gilroy-Bold" panose="00000800000000000000" pitchFamily="2" charset="0"/>
                </a:rPr>
                <a:t>SNHN – SECRETARIA NACIONAL DE HIDROVIAS E NAVEGAÇÃO</a:t>
              </a:r>
              <a:endParaRPr sz="800" b="0" spc="200" dirty="0">
                <a:solidFill>
                  <a:srgbClr val="25303A"/>
                </a:solidFill>
                <a:latin typeface="Gilroy-Bold" panose="00000800000000000000" pitchFamily="2" charset="0"/>
              </a:endParaRPr>
            </a:p>
          </p:txBody>
        </p:sp>
        <p:pic>
          <p:nvPicPr>
            <p:cNvPr id="53" name="Gráfico 52">
              <a:extLst>
                <a:ext uri="{FF2B5EF4-FFF2-40B4-BE49-F238E27FC236}">
                  <a16:creationId xmlns:a16="http://schemas.microsoft.com/office/drawing/2014/main" id="{14AFB759-5E35-4F7A-A294-7625FCA7E8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27561" y="6447806"/>
              <a:ext cx="537853" cy="181369"/>
            </a:xfrm>
            <a:prstGeom prst="rect">
              <a:avLst/>
            </a:prstGeom>
          </p:spPr>
        </p:pic>
      </p:grpSp>
      <p:sp>
        <p:nvSpPr>
          <p:cNvPr id="5" name="CaixaDeTexto 4">
            <a:extLst>
              <a:ext uri="{FF2B5EF4-FFF2-40B4-BE49-F238E27FC236}">
                <a16:creationId xmlns:a16="http://schemas.microsoft.com/office/drawing/2014/main" id="{FCA00601-377E-82CA-B2F7-238CD5541A0D}"/>
              </a:ext>
            </a:extLst>
          </p:cNvPr>
          <p:cNvSpPr txBox="1"/>
          <p:nvPr/>
        </p:nvSpPr>
        <p:spPr>
          <a:xfrm>
            <a:off x="8648914" y="3339747"/>
            <a:ext cx="2517739" cy="11849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1100" dirty="0">
                <a:solidFill>
                  <a:schemeClr val="bg2"/>
                </a:solidFill>
                <a:latin typeface="+mj-lt"/>
              </a:rPr>
              <a:t>Operação, manutenção e recuperação de eclusas</a:t>
            </a:r>
            <a:br>
              <a:rPr lang="pt-BR" sz="1100" dirty="0">
                <a:solidFill>
                  <a:schemeClr val="bg2"/>
                </a:solidFill>
              </a:rPr>
            </a:br>
            <a:r>
              <a:rPr lang="pt-BR" sz="1100" dirty="0">
                <a:solidFill>
                  <a:schemeClr val="bg2"/>
                </a:solidFill>
              </a:rPr>
              <a:t>Bahia, Pará, Mato Grosso do Sul, São Paulo e Rio Grande do Sul.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1100" dirty="0">
                <a:solidFill>
                  <a:schemeClr val="bg2"/>
                </a:solidFill>
                <a:latin typeface="Gilroy-Bold" panose="00000800000000000000" pitchFamily="2" charset="0"/>
              </a:rPr>
              <a:t>Execução de dragagens de manutenção aquaviária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189EF1D0-F341-3517-8303-5D2CA0BCEEAB}"/>
              </a:ext>
            </a:extLst>
          </p:cNvPr>
          <p:cNvGrpSpPr/>
          <p:nvPr/>
        </p:nvGrpSpPr>
        <p:grpSpPr>
          <a:xfrm>
            <a:off x="10655899" y="213509"/>
            <a:ext cx="1536101" cy="382849"/>
            <a:chOff x="10477294" y="213509"/>
            <a:chExt cx="1536101" cy="382849"/>
          </a:xfrm>
        </p:grpSpPr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77F8FC16-E508-6BB7-B990-FF36B3D028D1}"/>
                </a:ext>
              </a:extLst>
            </p:cNvPr>
            <p:cNvSpPr/>
            <p:nvPr/>
          </p:nvSpPr>
          <p:spPr>
            <a:xfrm>
              <a:off x="10477294" y="213509"/>
              <a:ext cx="1536101" cy="382849"/>
            </a:xfrm>
            <a:prstGeom prst="rect">
              <a:avLst/>
            </a:prstGeom>
            <a:solidFill>
              <a:schemeClr val="tx2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defTabSz="457200"/>
              <a:endParaRPr lang="pt-BR" sz="1800"/>
            </a:p>
          </p:txBody>
        </p:sp>
        <p:sp>
          <p:nvSpPr>
            <p:cNvPr id="9" name="Footer Placeholder 2">
              <a:extLst>
                <a:ext uri="{FF2B5EF4-FFF2-40B4-BE49-F238E27FC236}">
                  <a16:creationId xmlns:a16="http://schemas.microsoft.com/office/drawing/2014/main" id="{8B91C292-A1FE-9DA5-F167-1727DB4A02C5}"/>
                </a:ext>
              </a:extLst>
            </p:cNvPr>
            <p:cNvSpPr txBox="1"/>
            <p:nvPr/>
          </p:nvSpPr>
          <p:spPr>
            <a:xfrm>
              <a:off x="10612729" y="247164"/>
              <a:ext cx="1250054" cy="30777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8583" rIns="18583" anchor="ctr">
              <a:spAutoFit/>
            </a:bodyPr>
            <a:lstStyle>
              <a:lvl1pPr>
                <a:defRPr sz="1600" b="1" spc="300">
                  <a:solidFill>
                    <a:srgbClr val="44546A"/>
                  </a:solidFill>
                </a:defRPr>
              </a:lvl1pPr>
            </a:lstStyle>
            <a:p>
              <a:r>
                <a:rPr lang="pt-BR" sz="1400" b="0" spc="200" dirty="0">
                  <a:solidFill>
                    <a:srgbClr val="FFFFFF"/>
                  </a:solidFill>
                  <a:latin typeface="Gilroy-Bold" panose="00000800000000000000" pitchFamily="2" charset="0"/>
                </a:rPr>
                <a:t>HIDROVIAS</a:t>
              </a:r>
              <a:endParaRPr sz="1400" b="0" spc="200" dirty="0">
                <a:solidFill>
                  <a:srgbClr val="FFFFFF"/>
                </a:solidFill>
                <a:latin typeface="Gilroy-Bold" panose="000008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168940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6227B-7F6E-9DBC-E394-E391B57BD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: Rounded Corners 24">
            <a:extLst>
              <a:ext uri="{FF2B5EF4-FFF2-40B4-BE49-F238E27FC236}">
                <a16:creationId xmlns:a16="http://schemas.microsoft.com/office/drawing/2014/main" id="{71560C12-89A6-37A7-A1F6-0F13CE4A825D}"/>
              </a:ext>
            </a:extLst>
          </p:cNvPr>
          <p:cNvSpPr/>
          <p:nvPr/>
        </p:nvSpPr>
        <p:spPr>
          <a:xfrm>
            <a:off x="371475" y="1027704"/>
            <a:ext cx="5606171" cy="359047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2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454BD60-61C8-9FB5-9A51-745790EB1862}"/>
              </a:ext>
            </a:extLst>
          </p:cNvPr>
          <p:cNvSpPr/>
          <p:nvPr/>
        </p:nvSpPr>
        <p:spPr>
          <a:xfrm>
            <a:off x="-10405" y="0"/>
            <a:ext cx="1149088" cy="1490079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2"/>
          </a:p>
        </p:txBody>
      </p:sp>
      <p:sp>
        <p:nvSpPr>
          <p:cNvPr id="30" name="Rectangle 65">
            <a:extLst>
              <a:ext uri="{FF2B5EF4-FFF2-40B4-BE49-F238E27FC236}">
                <a16:creationId xmlns:a16="http://schemas.microsoft.com/office/drawing/2014/main" id="{D0E9BBB2-B0B8-4412-A833-D0FCA8A2A519}"/>
              </a:ext>
            </a:extLst>
          </p:cNvPr>
          <p:cNvSpPr/>
          <p:nvPr/>
        </p:nvSpPr>
        <p:spPr>
          <a:xfrm>
            <a:off x="371475" y="4748693"/>
            <a:ext cx="11449049" cy="138718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2"/>
          </a:p>
        </p:txBody>
      </p:sp>
      <p:sp>
        <p:nvSpPr>
          <p:cNvPr id="25" name="Retângulo: Cantos Arredondados 24">
            <a:extLst>
              <a:ext uri="{FF2B5EF4-FFF2-40B4-BE49-F238E27FC236}">
                <a16:creationId xmlns:a16="http://schemas.microsoft.com/office/drawing/2014/main" id="{755E3C3A-2E5E-4A3B-8D94-8DAB05F40834}"/>
              </a:ext>
            </a:extLst>
          </p:cNvPr>
          <p:cNvSpPr/>
          <p:nvPr/>
        </p:nvSpPr>
        <p:spPr>
          <a:xfrm>
            <a:off x="885488" y="3979558"/>
            <a:ext cx="2524668" cy="523218"/>
          </a:xfrm>
          <a:prstGeom prst="roundRect">
            <a:avLst>
              <a:gd name="adj" fmla="val 0"/>
            </a:avLst>
          </a:prstGeom>
          <a:solidFill>
            <a:srgbClr val="FFC000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8000" tIns="45719" rIns="108000" bIns="45719" numCol="1" spcCol="38100" rtlCol="0" anchor="ctr">
            <a:spAutoFit/>
          </a:bodyPr>
          <a:lstStyle/>
          <a:p>
            <a:pPr algn="ctr" defTabSz="457200"/>
            <a:r>
              <a:rPr lang="pt-BR" sz="1400" dirty="0">
                <a:solidFill>
                  <a:srgbClr val="FFFFFF"/>
                </a:solidFill>
                <a:latin typeface="Gilroy-ExtraBold" panose="00000900000000000000" pitchFamily="2" charset="0"/>
              </a:rPr>
              <a:t>R$ 22,8 Bi </a:t>
            </a:r>
            <a:r>
              <a:rPr lang="pt-BR" sz="1400" dirty="0">
                <a:solidFill>
                  <a:srgbClr val="FFFFFF"/>
                </a:solidFill>
                <a:latin typeface="Gilroy-Bold" panose="00000800000000000000" pitchFamily="2" charset="0"/>
              </a:rPr>
              <a:t>(média anual </a:t>
            </a:r>
          </a:p>
          <a:p>
            <a:pPr algn="ctr" defTabSz="457200"/>
            <a:r>
              <a:rPr lang="pt-BR" sz="1400" dirty="0">
                <a:solidFill>
                  <a:srgbClr val="FFFFFF"/>
                </a:solidFill>
                <a:latin typeface="Gilroy-Bold" panose="00000800000000000000" pitchFamily="2" charset="0"/>
              </a:rPr>
              <a:t>R$ 5,7 Bi)</a:t>
            </a:r>
            <a:endParaRPr lang="pt-BR" sz="1400" dirty="0">
              <a:solidFill>
                <a:srgbClr val="FFFFFF"/>
              </a:solidFill>
              <a:latin typeface="Gilroy-ExtraBold" panose="00000900000000000000" pitchFamily="2" charset="0"/>
            </a:endParaRPr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2DACB97B-A4E0-4778-84B6-6D318BADBF79}"/>
              </a:ext>
            </a:extLst>
          </p:cNvPr>
          <p:cNvSpPr/>
          <p:nvPr/>
        </p:nvSpPr>
        <p:spPr>
          <a:xfrm>
            <a:off x="3539173" y="3979558"/>
            <a:ext cx="2065778" cy="523218"/>
          </a:xfrm>
          <a:prstGeom prst="roundRect">
            <a:avLst>
              <a:gd name="adj" fmla="val 0"/>
            </a:avLst>
          </a:prstGeom>
          <a:solidFill>
            <a:srgbClr val="00822D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8000" tIns="45719" rIns="108000" bIns="45719" numCol="1" spcCol="38100" rtlCol="0" anchor="ctr">
            <a:spAutoFit/>
          </a:bodyPr>
          <a:lstStyle/>
          <a:p>
            <a:pPr algn="ctr" defTabSz="457200"/>
            <a:r>
              <a:rPr lang="pt-BR" sz="1400" dirty="0">
                <a:solidFill>
                  <a:srgbClr val="FFFFFF"/>
                </a:solidFill>
                <a:latin typeface="Gilroy-ExtraBold" panose="00000900000000000000" pitchFamily="2" charset="0"/>
              </a:rPr>
              <a:t>R$ 76,5 Bi </a:t>
            </a:r>
            <a:r>
              <a:rPr lang="pt-BR" sz="1400" dirty="0">
                <a:solidFill>
                  <a:srgbClr val="FFFFFF"/>
                </a:solidFill>
                <a:latin typeface="Gilroy-Bold" panose="00000800000000000000" pitchFamily="2" charset="0"/>
              </a:rPr>
              <a:t>(média anual R$ 25,5 Bi)</a:t>
            </a:r>
            <a:endParaRPr lang="pt-BR" sz="1400" dirty="0">
              <a:solidFill>
                <a:srgbClr val="FFFFFF"/>
              </a:solidFill>
              <a:latin typeface="Gilroy-ExtraBold" panose="00000900000000000000" pitchFamily="2" charset="0"/>
            </a:endParaRPr>
          </a:p>
        </p:txBody>
      </p:sp>
      <p:graphicFrame>
        <p:nvGraphicFramePr>
          <p:cNvPr id="10" name="Gráfico de Colunas em Camadas 2D">
            <a:extLst>
              <a:ext uri="{FF2B5EF4-FFF2-40B4-BE49-F238E27FC236}">
                <a16:creationId xmlns:a16="http://schemas.microsoft.com/office/drawing/2014/main" id="{481A5CB9-4D6F-B7D5-D626-D523BB1606D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1629661"/>
              </p:ext>
            </p:extLst>
          </p:nvPr>
        </p:nvGraphicFramePr>
        <p:xfrm>
          <a:off x="657345" y="1367826"/>
          <a:ext cx="5320298" cy="2535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CaixaDeTexto 10">
            <a:extLst>
              <a:ext uri="{FF2B5EF4-FFF2-40B4-BE49-F238E27FC236}">
                <a16:creationId xmlns:a16="http://schemas.microsoft.com/office/drawing/2014/main" id="{DBE8935C-B15F-28CD-EB96-F26EE9853908}"/>
              </a:ext>
            </a:extLst>
          </p:cNvPr>
          <p:cNvSpPr txBox="1"/>
          <p:nvPr/>
        </p:nvSpPr>
        <p:spPr>
          <a:xfrm>
            <a:off x="740624" y="3144845"/>
            <a:ext cx="517623" cy="237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algn="ctr" defTabSz="185873"/>
            <a:r>
              <a:rPr lang="pt-BR" sz="1301" dirty="0">
                <a:solidFill>
                  <a:schemeClr val="accent2"/>
                </a:solidFill>
                <a:latin typeface="Gilroy-Bold" panose="00000800000000000000" pitchFamily="2" charset="0"/>
              </a:rPr>
              <a:t>5,2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491EB53-3E9D-7E76-91B1-EA326CAAA97F}"/>
              </a:ext>
            </a:extLst>
          </p:cNvPr>
          <p:cNvSpPr txBox="1"/>
          <p:nvPr/>
        </p:nvSpPr>
        <p:spPr>
          <a:xfrm>
            <a:off x="1647821" y="1102662"/>
            <a:ext cx="2570613" cy="2529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algn="ctr" defTabSz="185873"/>
            <a:r>
              <a:rPr lang="pt-BR" sz="1400" dirty="0">
                <a:solidFill>
                  <a:schemeClr val="accent2"/>
                </a:solidFill>
              </a:rPr>
              <a:t>Valores aprovados (bilhões R$)</a:t>
            </a:r>
          </a:p>
        </p:txBody>
      </p:sp>
      <p:sp>
        <p:nvSpPr>
          <p:cNvPr id="16" name="Rectangle: Rounded Corners 24">
            <a:extLst>
              <a:ext uri="{FF2B5EF4-FFF2-40B4-BE49-F238E27FC236}">
                <a16:creationId xmlns:a16="http://schemas.microsoft.com/office/drawing/2014/main" id="{8FE9F7B2-0A7E-45E4-B049-F5C666C95CF3}"/>
              </a:ext>
            </a:extLst>
          </p:cNvPr>
          <p:cNvSpPr/>
          <p:nvPr/>
        </p:nvSpPr>
        <p:spPr>
          <a:xfrm>
            <a:off x="6187992" y="1030162"/>
            <a:ext cx="5632533" cy="359047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2" dirty="0"/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ECA281AE-C4DB-4807-8498-9FC064015FEE}"/>
              </a:ext>
            </a:extLst>
          </p:cNvPr>
          <p:cNvGrpSpPr/>
          <p:nvPr/>
        </p:nvGrpSpPr>
        <p:grpSpPr>
          <a:xfrm>
            <a:off x="6446501" y="1449758"/>
            <a:ext cx="4947284" cy="2400494"/>
            <a:chOff x="5303501" y="2105657"/>
            <a:chExt cx="3758184" cy="3280634"/>
          </a:xfrm>
        </p:grpSpPr>
        <p:graphicFrame>
          <p:nvGraphicFramePr>
            <p:cNvPr id="17" name="Gráfico 16">
              <a:extLst>
                <a:ext uri="{FF2B5EF4-FFF2-40B4-BE49-F238E27FC236}">
                  <a16:creationId xmlns:a16="http://schemas.microsoft.com/office/drawing/2014/main" id="{A68EF72D-3B46-4119-8DB1-8D332F3AE224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5303501" y="2105657"/>
            <a:ext cx="3758184" cy="328063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74ECFCE4-D76E-40B9-A071-FA3B47C89279}"/>
                </a:ext>
              </a:extLst>
            </p:cNvPr>
            <p:cNvSpPr txBox="1"/>
            <p:nvPr/>
          </p:nvSpPr>
          <p:spPr>
            <a:xfrm>
              <a:off x="5313785" y="4756483"/>
              <a:ext cx="522134" cy="3118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8583" tIns="18583" rIns="18583" bIns="18583" numCol="1" spcCol="38100" rtlCol="0" anchor="t">
              <a:spAutoFit/>
            </a:bodyPr>
            <a:lstStyle/>
            <a:p>
              <a:pPr algn="ctr" defTabSz="185873"/>
              <a:r>
                <a:rPr lang="pt-BR" sz="1301" dirty="0">
                  <a:solidFill>
                    <a:schemeClr val="accent2"/>
                  </a:solidFill>
                  <a:latin typeface="+mj-lt"/>
                </a:rPr>
                <a:t>0,3</a:t>
              </a:r>
            </a:p>
          </p:txBody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4081B097-E2BC-4270-96A8-B42297CA5F72}"/>
                </a:ext>
              </a:extLst>
            </p:cNvPr>
            <p:cNvSpPr txBox="1"/>
            <p:nvPr/>
          </p:nvSpPr>
          <p:spPr>
            <a:xfrm>
              <a:off x="5822426" y="4774714"/>
              <a:ext cx="522134" cy="3118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8583" tIns="18583" rIns="18583" bIns="18583" numCol="1" spcCol="38100" rtlCol="0" anchor="t">
              <a:spAutoFit/>
            </a:bodyPr>
            <a:lstStyle/>
            <a:p>
              <a:pPr algn="ctr" defTabSz="185873"/>
              <a:r>
                <a:rPr lang="pt-BR" sz="1301" dirty="0">
                  <a:solidFill>
                    <a:schemeClr val="accent2"/>
                  </a:solidFill>
                  <a:latin typeface="+mj-lt"/>
                </a:rPr>
                <a:t>0,2</a:t>
              </a:r>
            </a:p>
          </p:txBody>
        </p:sp>
        <p:sp>
          <p:nvSpPr>
            <p:cNvPr id="20" name="CaixaDeTexto 19">
              <a:extLst>
                <a:ext uri="{FF2B5EF4-FFF2-40B4-BE49-F238E27FC236}">
                  <a16:creationId xmlns:a16="http://schemas.microsoft.com/office/drawing/2014/main" id="{0B6F2E27-3BB2-4E96-A471-F4CF805F9621}"/>
                </a:ext>
              </a:extLst>
            </p:cNvPr>
            <p:cNvSpPr txBox="1"/>
            <p:nvPr/>
          </p:nvSpPr>
          <p:spPr>
            <a:xfrm>
              <a:off x="6389904" y="4655858"/>
              <a:ext cx="522134" cy="3118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8583" tIns="18583" rIns="18583" bIns="18583" numCol="1" spcCol="38100" rtlCol="0" anchor="t">
              <a:spAutoFit/>
            </a:bodyPr>
            <a:lstStyle/>
            <a:p>
              <a:pPr algn="ctr" defTabSz="185873"/>
              <a:r>
                <a:rPr lang="pt-BR" sz="1301" dirty="0">
                  <a:solidFill>
                    <a:schemeClr val="accent2"/>
                  </a:solidFill>
                  <a:latin typeface="+mj-lt"/>
                </a:rPr>
                <a:t>0,6</a:t>
              </a:r>
            </a:p>
          </p:txBody>
        </p:sp>
        <p:sp>
          <p:nvSpPr>
            <p:cNvPr id="21" name="CaixaDeTexto 20">
              <a:extLst>
                <a:ext uri="{FF2B5EF4-FFF2-40B4-BE49-F238E27FC236}">
                  <a16:creationId xmlns:a16="http://schemas.microsoft.com/office/drawing/2014/main" id="{19156A23-7B06-489F-8410-2D9D9FC5526C}"/>
                </a:ext>
              </a:extLst>
            </p:cNvPr>
            <p:cNvSpPr txBox="1"/>
            <p:nvPr/>
          </p:nvSpPr>
          <p:spPr>
            <a:xfrm>
              <a:off x="6898545" y="4713222"/>
              <a:ext cx="522134" cy="3118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8583" tIns="18583" rIns="18583" bIns="18583" numCol="1" spcCol="38100" rtlCol="0" anchor="t">
              <a:spAutoFit/>
            </a:bodyPr>
            <a:lstStyle/>
            <a:p>
              <a:pPr algn="ctr" defTabSz="185873"/>
              <a:r>
                <a:rPr lang="pt-BR" sz="1301" dirty="0">
                  <a:solidFill>
                    <a:schemeClr val="accent2"/>
                  </a:solidFill>
                  <a:latin typeface="+mj-lt"/>
                </a:rPr>
                <a:t>0,5</a:t>
              </a:r>
            </a:p>
          </p:txBody>
        </p:sp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id="{F6354C21-E2F5-487B-A8CD-8F7C223AA477}"/>
                </a:ext>
              </a:extLst>
            </p:cNvPr>
            <p:cNvSpPr txBox="1"/>
            <p:nvPr/>
          </p:nvSpPr>
          <p:spPr>
            <a:xfrm>
              <a:off x="7451321" y="4518771"/>
              <a:ext cx="522134" cy="3118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8583" tIns="18583" rIns="18583" bIns="18583" numCol="1" spcCol="38100" rtlCol="0" anchor="t">
              <a:spAutoFit/>
            </a:bodyPr>
            <a:lstStyle/>
            <a:p>
              <a:pPr algn="ctr" defTabSz="185873"/>
              <a:r>
                <a:rPr lang="pt-BR" sz="1301" dirty="0">
                  <a:solidFill>
                    <a:schemeClr val="accent2"/>
                  </a:solidFill>
                  <a:latin typeface="+mj-lt"/>
                </a:rPr>
                <a:t>1</a:t>
              </a:r>
            </a:p>
          </p:txBody>
        </p:sp>
        <p:sp>
          <p:nvSpPr>
            <p:cNvPr id="23" name="CaixaDeTexto 22">
              <a:extLst>
                <a:ext uri="{FF2B5EF4-FFF2-40B4-BE49-F238E27FC236}">
                  <a16:creationId xmlns:a16="http://schemas.microsoft.com/office/drawing/2014/main" id="{94882DAB-A496-4E11-A10B-A139E7DB525C}"/>
                </a:ext>
              </a:extLst>
            </p:cNvPr>
            <p:cNvSpPr txBox="1"/>
            <p:nvPr/>
          </p:nvSpPr>
          <p:spPr>
            <a:xfrm>
              <a:off x="8539551" y="2236486"/>
              <a:ext cx="522134" cy="3118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8583" tIns="18583" rIns="18583" bIns="18583" numCol="1" spcCol="38100" rtlCol="0" anchor="t">
              <a:spAutoFit/>
            </a:bodyPr>
            <a:lstStyle/>
            <a:p>
              <a:pPr algn="ctr" defTabSz="185873"/>
              <a:r>
                <a:rPr lang="pt-BR" sz="1301" dirty="0">
                  <a:solidFill>
                    <a:schemeClr val="accent2"/>
                  </a:solidFill>
                  <a:latin typeface="+mj-lt"/>
                </a:rPr>
                <a:t>7,7</a:t>
              </a:r>
            </a:p>
          </p:txBody>
        </p:sp>
        <p:sp>
          <p:nvSpPr>
            <p:cNvPr id="24" name="CaixaDeTexto 23">
              <a:extLst>
                <a:ext uri="{FF2B5EF4-FFF2-40B4-BE49-F238E27FC236}">
                  <a16:creationId xmlns:a16="http://schemas.microsoft.com/office/drawing/2014/main" id="{5C28756B-62CF-48BF-9FEA-BC8C15DE836E}"/>
                </a:ext>
              </a:extLst>
            </p:cNvPr>
            <p:cNvSpPr txBox="1"/>
            <p:nvPr/>
          </p:nvSpPr>
          <p:spPr>
            <a:xfrm>
              <a:off x="7996995" y="2883583"/>
              <a:ext cx="522134" cy="3118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8583" tIns="18583" rIns="18583" bIns="18583" numCol="1" spcCol="38100" rtlCol="0" anchor="t">
              <a:spAutoFit/>
            </a:bodyPr>
            <a:lstStyle/>
            <a:p>
              <a:pPr algn="ctr" defTabSz="185873"/>
              <a:r>
                <a:rPr lang="pt-BR" sz="1301" dirty="0">
                  <a:solidFill>
                    <a:schemeClr val="accent2"/>
                  </a:solidFill>
                  <a:latin typeface="+mj-lt"/>
                </a:rPr>
                <a:t>5,5</a:t>
              </a:r>
            </a:p>
          </p:txBody>
        </p:sp>
      </p:grp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6FEA99D2-A14F-415D-9A92-4A708B769AD1}"/>
              </a:ext>
            </a:extLst>
          </p:cNvPr>
          <p:cNvSpPr/>
          <p:nvPr/>
        </p:nvSpPr>
        <p:spPr>
          <a:xfrm>
            <a:off x="6650086" y="3979558"/>
            <a:ext cx="2560082" cy="523218"/>
          </a:xfrm>
          <a:prstGeom prst="roundRect">
            <a:avLst>
              <a:gd name="adj" fmla="val 0"/>
            </a:avLst>
          </a:prstGeom>
          <a:solidFill>
            <a:schemeClr val="tx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8000" tIns="45719" rIns="108000" bIns="45719" numCol="1" spcCol="38100" rtlCol="0" anchor="ctr">
            <a:spAutoFit/>
          </a:bodyPr>
          <a:lstStyle/>
          <a:p>
            <a:pPr algn="ctr" defTabSz="457200"/>
            <a:r>
              <a:rPr lang="pt-BR" sz="1400" dirty="0">
                <a:solidFill>
                  <a:srgbClr val="FFFFFF"/>
                </a:solidFill>
                <a:latin typeface="Gilroy-ExtraBold" panose="00000900000000000000" pitchFamily="2" charset="0"/>
              </a:rPr>
              <a:t>R$ 1,6 Bi </a:t>
            </a:r>
            <a:r>
              <a:rPr lang="pt-BR" sz="1400" dirty="0">
                <a:solidFill>
                  <a:srgbClr val="FFFFFF"/>
                </a:solidFill>
                <a:latin typeface="Gilroy-Bold" panose="00000800000000000000" pitchFamily="2" charset="0"/>
              </a:rPr>
              <a:t>(média anual </a:t>
            </a:r>
          </a:p>
          <a:p>
            <a:pPr algn="ctr" defTabSz="457200"/>
            <a:r>
              <a:rPr lang="pt-BR" sz="1400" dirty="0">
                <a:solidFill>
                  <a:srgbClr val="FFFFFF"/>
                </a:solidFill>
                <a:latin typeface="Gilroy-Bold" panose="00000800000000000000" pitchFamily="2" charset="0"/>
              </a:rPr>
              <a:t>R$ 0,4 Bi)</a:t>
            </a:r>
            <a:endParaRPr lang="pt-BR" sz="1400" dirty="0">
              <a:solidFill>
                <a:srgbClr val="FFFFFF"/>
              </a:solidFill>
              <a:latin typeface="Gilroy-ExtraBold" panose="00000900000000000000" pitchFamily="2" charset="0"/>
            </a:endParaRPr>
          </a:p>
        </p:txBody>
      </p: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A4979DDE-6D14-40CF-8F40-CCE3D4A6A8B3}"/>
              </a:ext>
            </a:extLst>
          </p:cNvPr>
          <p:cNvSpPr/>
          <p:nvPr/>
        </p:nvSpPr>
        <p:spPr>
          <a:xfrm>
            <a:off x="9420514" y="3979558"/>
            <a:ext cx="1983766" cy="523218"/>
          </a:xfrm>
          <a:prstGeom prst="roundRect">
            <a:avLst>
              <a:gd name="adj" fmla="val 0"/>
            </a:avLst>
          </a:prstGeom>
          <a:solidFill>
            <a:srgbClr val="00822D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8000" tIns="45719" rIns="108000" bIns="45719" numCol="1" spcCol="38100" rtlCol="0" anchor="ctr">
            <a:spAutoFit/>
          </a:bodyPr>
          <a:lstStyle/>
          <a:p>
            <a:pPr algn="ctr" defTabSz="457200"/>
            <a:r>
              <a:rPr lang="pt-BR" sz="1400" dirty="0">
                <a:solidFill>
                  <a:srgbClr val="FFFFFF"/>
                </a:solidFill>
                <a:latin typeface="Gilroy-ExtraBold" panose="00000900000000000000" pitchFamily="2" charset="0"/>
              </a:rPr>
              <a:t>R$ 14,2 bi </a:t>
            </a:r>
            <a:r>
              <a:rPr lang="pt-BR" sz="1400" dirty="0">
                <a:solidFill>
                  <a:srgbClr val="FFFFFF"/>
                </a:solidFill>
                <a:latin typeface="Gilroy-Bold" panose="00000800000000000000" pitchFamily="2" charset="0"/>
              </a:rPr>
              <a:t>(média anual R$ 4,73 Bi)</a:t>
            </a:r>
            <a:endParaRPr lang="pt-BR" sz="1400" dirty="0">
              <a:solidFill>
                <a:srgbClr val="FFFFFF"/>
              </a:solidFill>
              <a:latin typeface="Gilroy-ExtraBold" panose="00000900000000000000" pitchFamily="2" charset="0"/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36DD8181-A02A-4D0A-967A-D55CF8A32574}"/>
              </a:ext>
            </a:extLst>
          </p:cNvPr>
          <p:cNvSpPr txBox="1"/>
          <p:nvPr/>
        </p:nvSpPr>
        <p:spPr>
          <a:xfrm>
            <a:off x="6264123" y="1102661"/>
            <a:ext cx="3156391" cy="2529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583" tIns="18583" rIns="18583" bIns="18583" numCol="1" spcCol="38100" rtlCol="0" anchor="t">
            <a:spAutoFit/>
          </a:bodyPr>
          <a:lstStyle/>
          <a:p>
            <a:pPr algn="ctr" defTabSz="185873"/>
            <a:r>
              <a:rPr lang="pt-BR" sz="1400" dirty="0">
                <a:solidFill>
                  <a:schemeClr val="accent2"/>
                </a:solidFill>
              </a:rPr>
              <a:t>Valores contratados (bilhões R$)</a:t>
            </a:r>
            <a:endParaRPr lang="pt-BR" sz="800" dirty="0">
              <a:solidFill>
                <a:schemeClr val="accent2"/>
              </a:solidFill>
            </a:endParaRPr>
          </a:p>
        </p:txBody>
      </p: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B390CA8F-2799-4FCF-919B-56727CF39113}"/>
              </a:ext>
            </a:extLst>
          </p:cNvPr>
          <p:cNvGrpSpPr/>
          <p:nvPr/>
        </p:nvGrpSpPr>
        <p:grpSpPr>
          <a:xfrm>
            <a:off x="1676606" y="4869282"/>
            <a:ext cx="2606942" cy="1200328"/>
            <a:chOff x="1607379" y="1042874"/>
            <a:chExt cx="2606942" cy="1482748"/>
          </a:xfrm>
        </p:grpSpPr>
        <p:sp>
          <p:nvSpPr>
            <p:cNvPr id="32" name="TextBox 82">
              <a:extLst>
                <a:ext uri="{FF2B5EF4-FFF2-40B4-BE49-F238E27FC236}">
                  <a16:creationId xmlns:a16="http://schemas.microsoft.com/office/drawing/2014/main" id="{421287B9-F688-4410-B85C-BE2C073D64EF}"/>
                </a:ext>
              </a:extLst>
            </p:cNvPr>
            <p:cNvSpPr txBox="1"/>
            <p:nvPr/>
          </p:nvSpPr>
          <p:spPr>
            <a:xfrm>
              <a:off x="1607379" y="1042874"/>
              <a:ext cx="1733550" cy="148274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>
              <a:spAutoFit/>
            </a:bodyPr>
            <a:lstStyle>
              <a:lvl1pPr algn="ctr">
                <a:defRPr sz="3600" b="1"/>
              </a:lvl1pPr>
            </a:lstStyle>
            <a:p>
              <a:r>
                <a:rPr lang="pt-BR" sz="7200" b="0" dirty="0">
                  <a:solidFill>
                    <a:schemeClr val="bg1"/>
                  </a:solidFill>
                  <a:latin typeface="+mj-lt"/>
                </a:rPr>
                <a:t>7,7</a:t>
              </a:r>
              <a:endParaRPr sz="7200" b="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3" name="TextBox 82">
              <a:extLst>
                <a:ext uri="{FF2B5EF4-FFF2-40B4-BE49-F238E27FC236}">
                  <a16:creationId xmlns:a16="http://schemas.microsoft.com/office/drawing/2014/main" id="{AFBF3449-BE80-403D-9696-FF7EC4DD5323}"/>
                </a:ext>
              </a:extLst>
            </p:cNvPr>
            <p:cNvSpPr txBox="1"/>
            <p:nvPr/>
          </p:nvSpPr>
          <p:spPr>
            <a:xfrm>
              <a:off x="3095109" y="1453829"/>
              <a:ext cx="1119212" cy="41821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>
              <a:spAutoFit/>
            </a:bodyPr>
            <a:lstStyle>
              <a:lvl1pPr algn="ctr">
                <a:defRPr sz="3600" b="1"/>
              </a:lvl1pPr>
            </a:lstStyle>
            <a:p>
              <a:pPr algn="l"/>
              <a:r>
                <a:rPr lang="pt-BR" sz="1600" b="0" dirty="0">
                  <a:solidFill>
                    <a:schemeClr val="accent3"/>
                  </a:solidFill>
                  <a:latin typeface="Gilroy-Bold" panose="00000800000000000000" pitchFamily="2" charset="0"/>
                </a:rPr>
                <a:t>BILHÕES</a:t>
              </a:r>
            </a:p>
          </p:txBody>
        </p:sp>
        <p:sp>
          <p:nvSpPr>
            <p:cNvPr id="34" name="TextBox 82">
              <a:extLst>
                <a:ext uri="{FF2B5EF4-FFF2-40B4-BE49-F238E27FC236}">
                  <a16:creationId xmlns:a16="http://schemas.microsoft.com/office/drawing/2014/main" id="{5657F15C-7934-4B6B-B750-8016196D44EE}"/>
                </a:ext>
              </a:extLst>
            </p:cNvPr>
            <p:cNvSpPr txBox="1"/>
            <p:nvPr/>
          </p:nvSpPr>
          <p:spPr>
            <a:xfrm>
              <a:off x="1607379" y="1273852"/>
              <a:ext cx="360267" cy="34217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>
              <a:spAutoFit/>
            </a:bodyPr>
            <a:lstStyle>
              <a:lvl1pPr algn="ctr">
                <a:defRPr sz="3600" b="1"/>
              </a:lvl1pPr>
            </a:lstStyle>
            <a:p>
              <a:pPr algn="l"/>
              <a:r>
                <a:rPr lang="pt-BR" sz="1200" b="0" dirty="0">
                  <a:solidFill>
                    <a:schemeClr val="accent3"/>
                  </a:solidFill>
                  <a:latin typeface="Gilroy-Bold" panose="00000800000000000000" pitchFamily="2" charset="0"/>
                </a:rPr>
                <a:t>R$</a:t>
              </a:r>
            </a:p>
          </p:txBody>
        </p:sp>
        <p:sp>
          <p:nvSpPr>
            <p:cNvPr id="36" name="TextBox 82">
              <a:extLst>
                <a:ext uri="{FF2B5EF4-FFF2-40B4-BE49-F238E27FC236}">
                  <a16:creationId xmlns:a16="http://schemas.microsoft.com/office/drawing/2014/main" id="{9B37B1D5-54EC-461B-B44D-26B65EE09E35}"/>
                </a:ext>
              </a:extLst>
            </p:cNvPr>
            <p:cNvSpPr txBox="1"/>
            <p:nvPr/>
          </p:nvSpPr>
          <p:spPr>
            <a:xfrm>
              <a:off x="3095109" y="1794912"/>
              <a:ext cx="938767" cy="51325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>
              <a:spAutoFit/>
            </a:bodyPr>
            <a:lstStyle>
              <a:lvl1pPr algn="ctr">
                <a:defRPr sz="3600" b="1"/>
              </a:lvl1pPr>
            </a:lstStyle>
            <a:p>
              <a:pPr algn="l"/>
              <a:r>
                <a:rPr lang="pt-BR" sz="1050" b="0" dirty="0">
                  <a:solidFill>
                    <a:schemeClr val="accent2"/>
                  </a:solidFill>
                  <a:latin typeface="Gilroy-Bold" panose="00000800000000000000" pitchFamily="2" charset="0"/>
                </a:rPr>
                <a:t>VALOR CONTRATADO</a:t>
              </a:r>
              <a:endParaRPr sz="1050" b="0" dirty="0">
                <a:solidFill>
                  <a:schemeClr val="accent2"/>
                </a:solidFill>
                <a:latin typeface="Gilroy-Bold" panose="00000800000000000000" pitchFamily="2" charset="0"/>
              </a:endParaRPr>
            </a:p>
          </p:txBody>
        </p:sp>
      </p:grpSp>
      <p:grpSp>
        <p:nvGrpSpPr>
          <p:cNvPr id="37" name="Agrupar 36">
            <a:extLst>
              <a:ext uri="{FF2B5EF4-FFF2-40B4-BE49-F238E27FC236}">
                <a16:creationId xmlns:a16="http://schemas.microsoft.com/office/drawing/2014/main" id="{24BF57D5-550C-4C2E-A9B2-89AA44C0FFEE}"/>
              </a:ext>
            </a:extLst>
          </p:cNvPr>
          <p:cNvGrpSpPr/>
          <p:nvPr/>
        </p:nvGrpSpPr>
        <p:grpSpPr>
          <a:xfrm>
            <a:off x="4890687" y="4825905"/>
            <a:ext cx="1733550" cy="1267990"/>
            <a:chOff x="942052" y="2515181"/>
            <a:chExt cx="1733550" cy="1566326"/>
          </a:xfrm>
        </p:grpSpPr>
        <p:sp>
          <p:nvSpPr>
            <p:cNvPr id="38" name="TextBox 82">
              <a:extLst>
                <a:ext uri="{FF2B5EF4-FFF2-40B4-BE49-F238E27FC236}">
                  <a16:creationId xmlns:a16="http://schemas.microsoft.com/office/drawing/2014/main" id="{95D27643-5119-44D4-9285-86261667A54A}"/>
                </a:ext>
              </a:extLst>
            </p:cNvPr>
            <p:cNvSpPr txBox="1"/>
            <p:nvPr/>
          </p:nvSpPr>
          <p:spPr>
            <a:xfrm>
              <a:off x="942052" y="2515181"/>
              <a:ext cx="1733550" cy="148274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>
              <a:spAutoFit/>
            </a:bodyPr>
            <a:lstStyle>
              <a:lvl1pPr algn="ctr">
                <a:defRPr sz="3600" b="1"/>
              </a:lvl1pPr>
            </a:lstStyle>
            <a:p>
              <a:r>
                <a:rPr lang="pt-BR" sz="7200" b="0" dirty="0">
                  <a:solidFill>
                    <a:schemeClr val="bg1"/>
                  </a:solidFill>
                  <a:latin typeface="+mj-lt"/>
                </a:rPr>
                <a:t>152</a:t>
              </a:r>
              <a:endParaRPr sz="7200" b="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9" name="TextBox 82">
              <a:extLst>
                <a:ext uri="{FF2B5EF4-FFF2-40B4-BE49-F238E27FC236}">
                  <a16:creationId xmlns:a16="http://schemas.microsoft.com/office/drawing/2014/main" id="{8A49EDA5-F3A7-4D99-AD4A-FA3B529AEE30}"/>
                </a:ext>
              </a:extLst>
            </p:cNvPr>
            <p:cNvSpPr txBox="1"/>
            <p:nvPr/>
          </p:nvSpPr>
          <p:spPr>
            <a:xfrm>
              <a:off x="1808827" y="3663297"/>
              <a:ext cx="806865" cy="41821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>
              <a:spAutoFit/>
            </a:bodyPr>
            <a:lstStyle>
              <a:lvl1pPr algn="ctr">
                <a:defRPr sz="3600" b="1"/>
              </a:lvl1pPr>
            </a:lstStyle>
            <a:p>
              <a:pPr algn="l"/>
              <a:r>
                <a:rPr lang="pt-BR" sz="1600" b="0" dirty="0">
                  <a:solidFill>
                    <a:schemeClr val="accent3"/>
                  </a:solidFill>
                  <a:latin typeface="Gilroy-Bold" panose="00000800000000000000" pitchFamily="2" charset="0"/>
                </a:rPr>
                <a:t>OBRAS</a:t>
              </a:r>
              <a:endParaRPr sz="1600" b="0" dirty="0">
                <a:solidFill>
                  <a:schemeClr val="accent3"/>
                </a:solidFill>
                <a:latin typeface="Gilroy-Bold" panose="00000800000000000000" pitchFamily="2" charset="0"/>
              </a:endParaRPr>
            </a:p>
          </p:txBody>
        </p:sp>
      </p:grpSp>
      <p:grpSp>
        <p:nvGrpSpPr>
          <p:cNvPr id="40" name="Agrupar 39">
            <a:extLst>
              <a:ext uri="{FF2B5EF4-FFF2-40B4-BE49-F238E27FC236}">
                <a16:creationId xmlns:a16="http://schemas.microsoft.com/office/drawing/2014/main" id="{B0734022-4B16-48D9-BE07-68C83A446960}"/>
              </a:ext>
            </a:extLst>
          </p:cNvPr>
          <p:cNvGrpSpPr/>
          <p:nvPr/>
        </p:nvGrpSpPr>
        <p:grpSpPr>
          <a:xfrm>
            <a:off x="7281792" y="4918314"/>
            <a:ext cx="3085970" cy="1143720"/>
            <a:chOff x="764413" y="3917989"/>
            <a:chExt cx="3085970" cy="1412819"/>
          </a:xfrm>
        </p:grpSpPr>
        <p:sp>
          <p:nvSpPr>
            <p:cNvPr id="41" name="TextBox 82">
              <a:extLst>
                <a:ext uri="{FF2B5EF4-FFF2-40B4-BE49-F238E27FC236}">
                  <a16:creationId xmlns:a16="http://schemas.microsoft.com/office/drawing/2014/main" id="{476DE896-3E99-487E-BFCD-4274AC1661F2}"/>
                </a:ext>
              </a:extLst>
            </p:cNvPr>
            <p:cNvSpPr txBox="1"/>
            <p:nvPr/>
          </p:nvSpPr>
          <p:spPr>
            <a:xfrm>
              <a:off x="764413" y="3917989"/>
              <a:ext cx="3085970" cy="125463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>
              <a:spAutoFit/>
            </a:bodyPr>
            <a:lstStyle>
              <a:lvl1pPr algn="ctr">
                <a:defRPr sz="3600" b="1"/>
              </a:lvl1pPr>
            </a:lstStyle>
            <a:p>
              <a:r>
                <a:rPr lang="pt-BR" sz="6000" b="0" dirty="0">
                  <a:solidFill>
                    <a:schemeClr val="bg1"/>
                  </a:solidFill>
                  <a:latin typeface="+mj-lt"/>
                </a:rPr>
                <a:t>43.600</a:t>
              </a:r>
              <a:endParaRPr sz="6000" b="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2" name="TextBox 82">
              <a:extLst>
                <a:ext uri="{FF2B5EF4-FFF2-40B4-BE49-F238E27FC236}">
                  <a16:creationId xmlns:a16="http://schemas.microsoft.com/office/drawing/2014/main" id="{F1A667CC-02DE-4385-B5A9-543A1ED867EB}"/>
                </a:ext>
              </a:extLst>
            </p:cNvPr>
            <p:cNvSpPr txBox="1"/>
            <p:nvPr/>
          </p:nvSpPr>
          <p:spPr>
            <a:xfrm>
              <a:off x="2480225" y="4912598"/>
              <a:ext cx="1244943" cy="41821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>
              <a:spAutoFit/>
            </a:bodyPr>
            <a:lstStyle>
              <a:lvl1pPr algn="ctr">
                <a:defRPr sz="3600" b="1"/>
              </a:lvl1pPr>
            </a:lstStyle>
            <a:p>
              <a:pPr algn="l"/>
              <a:r>
                <a:rPr lang="pt-BR" sz="1600" b="0" dirty="0">
                  <a:solidFill>
                    <a:schemeClr val="accent3"/>
                  </a:solidFill>
                  <a:latin typeface="Gilroy-Bold" panose="00000800000000000000" pitchFamily="2" charset="0"/>
                </a:rPr>
                <a:t>EMPREGOS</a:t>
              </a:r>
              <a:endParaRPr sz="1600" b="0" dirty="0">
                <a:solidFill>
                  <a:schemeClr val="accent3"/>
                </a:solidFill>
                <a:latin typeface="Gilroy-Bold" panose="00000800000000000000" pitchFamily="2" charset="0"/>
              </a:endParaRPr>
            </a:p>
          </p:txBody>
        </p:sp>
      </p:grpSp>
      <p:sp>
        <p:nvSpPr>
          <p:cNvPr id="43" name="TextBox 82">
            <a:extLst>
              <a:ext uri="{FF2B5EF4-FFF2-40B4-BE49-F238E27FC236}">
                <a16:creationId xmlns:a16="http://schemas.microsoft.com/office/drawing/2014/main" id="{2510E5A7-962B-4E7B-80ED-A9397B406409}"/>
              </a:ext>
            </a:extLst>
          </p:cNvPr>
          <p:cNvSpPr txBox="1"/>
          <p:nvPr/>
        </p:nvSpPr>
        <p:spPr>
          <a:xfrm>
            <a:off x="1620769" y="4804642"/>
            <a:ext cx="2665390" cy="261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8583" rIns="18583">
            <a:spAutoFit/>
          </a:bodyPr>
          <a:lstStyle>
            <a:lvl1pPr algn="ctr">
              <a:defRPr sz="3600" b="1"/>
            </a:lvl1pPr>
          </a:lstStyle>
          <a:p>
            <a:pPr algn="l"/>
            <a:r>
              <a:rPr lang="pt-BR" sz="1050" b="0" dirty="0">
                <a:solidFill>
                  <a:srgbClr val="00822D"/>
                </a:solidFill>
                <a:latin typeface="Gilroy-Bold" panose="00000800000000000000" pitchFamily="2" charset="0"/>
              </a:rPr>
              <a:t>CONTRATAÇÕES 2025</a:t>
            </a:r>
            <a:endParaRPr sz="1050" b="0" dirty="0">
              <a:solidFill>
                <a:srgbClr val="00822D"/>
              </a:solidFill>
              <a:latin typeface="Gilroy-Bold" panose="00000800000000000000" pitchFamily="2" charset="0"/>
            </a:endParaRPr>
          </a:p>
        </p:txBody>
      </p:sp>
      <p:sp>
        <p:nvSpPr>
          <p:cNvPr id="44" name="Slide Number Placeholder 1">
            <a:extLst>
              <a:ext uri="{FF2B5EF4-FFF2-40B4-BE49-F238E27FC236}">
                <a16:creationId xmlns:a16="http://schemas.microsoft.com/office/drawing/2014/main" id="{B4EB8EE7-DDC2-45A6-9525-89B1D494153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38266" y="6383722"/>
            <a:ext cx="164466" cy="24250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14</a:t>
            </a:fld>
            <a:endParaRPr dirty="0"/>
          </a:p>
        </p:txBody>
      </p:sp>
      <p:grpSp>
        <p:nvGrpSpPr>
          <p:cNvPr id="45" name="Agrupar 44">
            <a:extLst>
              <a:ext uri="{FF2B5EF4-FFF2-40B4-BE49-F238E27FC236}">
                <a16:creationId xmlns:a16="http://schemas.microsoft.com/office/drawing/2014/main" id="{DD4B4CB3-CBCD-49A8-A858-19705284D123}"/>
              </a:ext>
            </a:extLst>
          </p:cNvPr>
          <p:cNvGrpSpPr/>
          <p:nvPr/>
        </p:nvGrpSpPr>
        <p:grpSpPr>
          <a:xfrm>
            <a:off x="371475" y="6368563"/>
            <a:ext cx="5422251" cy="215444"/>
            <a:chOff x="327561" y="6430768"/>
            <a:chExt cx="5422251" cy="215444"/>
          </a:xfrm>
        </p:grpSpPr>
        <p:sp>
          <p:nvSpPr>
            <p:cNvPr id="46" name="Footer Placeholder 2">
              <a:extLst>
                <a:ext uri="{FF2B5EF4-FFF2-40B4-BE49-F238E27FC236}">
                  <a16:creationId xmlns:a16="http://schemas.microsoft.com/office/drawing/2014/main" id="{82EC4EC1-4899-4612-A371-1E5ED82B17E6}"/>
                </a:ext>
              </a:extLst>
            </p:cNvPr>
            <p:cNvSpPr txBox="1"/>
            <p:nvPr/>
          </p:nvSpPr>
          <p:spPr>
            <a:xfrm>
              <a:off x="936066" y="6430768"/>
              <a:ext cx="4813746" cy="21544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 anchor="ctr">
              <a:spAutoFit/>
            </a:bodyPr>
            <a:lstStyle>
              <a:lvl1pPr>
                <a:defRPr sz="1600" b="1" spc="300">
                  <a:solidFill>
                    <a:srgbClr val="44546A"/>
                  </a:solidFill>
                </a:defRPr>
              </a:lvl1pPr>
            </a:lstStyle>
            <a:p>
              <a:r>
                <a:rPr lang="pt-BR" sz="800" b="0" spc="200" dirty="0">
                  <a:solidFill>
                    <a:srgbClr val="25303A"/>
                  </a:solidFill>
                  <a:latin typeface="Gilroy-Bold" panose="00000800000000000000" pitchFamily="2" charset="0"/>
                </a:rPr>
                <a:t>SNHN – SECRETARIA NACIONAL DE HIDROVIAS E NAVEGAÇÃO</a:t>
              </a:r>
              <a:endParaRPr sz="800" b="0" spc="200" dirty="0">
                <a:solidFill>
                  <a:srgbClr val="25303A"/>
                </a:solidFill>
                <a:latin typeface="Gilroy-Bold" panose="00000800000000000000" pitchFamily="2" charset="0"/>
              </a:endParaRPr>
            </a:p>
          </p:txBody>
        </p:sp>
        <p:pic>
          <p:nvPicPr>
            <p:cNvPr id="47" name="Gráfico 46">
              <a:extLst>
                <a:ext uri="{FF2B5EF4-FFF2-40B4-BE49-F238E27FC236}">
                  <a16:creationId xmlns:a16="http://schemas.microsoft.com/office/drawing/2014/main" id="{9E63E352-0694-4384-935C-B3F9236ADA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27561" y="6447806"/>
              <a:ext cx="537853" cy="181369"/>
            </a:xfrm>
            <a:prstGeom prst="rect">
              <a:avLst/>
            </a:prstGeom>
          </p:spPr>
        </p:pic>
      </p:grpSp>
      <p:sp>
        <p:nvSpPr>
          <p:cNvPr id="8" name="TextBox 90">
            <a:extLst>
              <a:ext uri="{FF2B5EF4-FFF2-40B4-BE49-F238E27FC236}">
                <a16:creationId xmlns:a16="http://schemas.microsoft.com/office/drawing/2014/main" id="{84CE21A6-227F-7BBC-B40C-5904DDBB40CA}"/>
              </a:ext>
            </a:extLst>
          </p:cNvPr>
          <p:cNvSpPr txBox="1"/>
          <p:nvPr/>
        </p:nvSpPr>
        <p:spPr>
          <a:xfrm>
            <a:off x="345743" y="332333"/>
            <a:ext cx="7925898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8583" rIns="18583">
            <a:spAutoFit/>
          </a:bodyPr>
          <a:lstStyle>
            <a:lvl1pPr algn="ctr">
              <a:defRPr sz="8000" b="1"/>
            </a:lvl1pPr>
          </a:lstStyle>
          <a:p>
            <a:pPr algn="l"/>
            <a:r>
              <a:rPr lang="pt-BR" sz="3600" b="0" dirty="0">
                <a:solidFill>
                  <a:schemeClr val="bg1"/>
                </a:solidFill>
                <a:latin typeface="+mj-lt"/>
                <a:ea typeface="Founders Grotesk Bold" pitchFamily="34" charset="-122"/>
                <a:cs typeface="Founders Grotesk Bold" pitchFamily="34" charset="-120"/>
              </a:rPr>
              <a:t>Fundo da Marinha Mercante - FMM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B8A16C7B-B946-A13A-3B80-13B8CDB2F71C}"/>
              </a:ext>
            </a:extLst>
          </p:cNvPr>
          <p:cNvGrpSpPr/>
          <p:nvPr/>
        </p:nvGrpSpPr>
        <p:grpSpPr>
          <a:xfrm>
            <a:off x="10655899" y="213509"/>
            <a:ext cx="1536101" cy="382849"/>
            <a:chOff x="10477294" y="213509"/>
            <a:chExt cx="1536101" cy="382849"/>
          </a:xfrm>
        </p:grpSpPr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628C6C13-D55A-3134-FE2C-155A3FD251B7}"/>
                </a:ext>
              </a:extLst>
            </p:cNvPr>
            <p:cNvSpPr/>
            <p:nvPr/>
          </p:nvSpPr>
          <p:spPr>
            <a:xfrm>
              <a:off x="10477294" y="213509"/>
              <a:ext cx="1536101" cy="382849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defTabSz="457200"/>
              <a:endParaRPr lang="pt-BR" sz="1800"/>
            </a:p>
          </p:txBody>
        </p:sp>
        <p:sp>
          <p:nvSpPr>
            <p:cNvPr id="13" name="Footer Placeholder 2">
              <a:extLst>
                <a:ext uri="{FF2B5EF4-FFF2-40B4-BE49-F238E27FC236}">
                  <a16:creationId xmlns:a16="http://schemas.microsoft.com/office/drawing/2014/main" id="{B9563224-36BD-234A-8926-15B7825F5C49}"/>
                </a:ext>
              </a:extLst>
            </p:cNvPr>
            <p:cNvSpPr txBox="1"/>
            <p:nvPr/>
          </p:nvSpPr>
          <p:spPr>
            <a:xfrm>
              <a:off x="10612729" y="247164"/>
              <a:ext cx="1250054" cy="30777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8583" rIns="18583" anchor="ctr">
              <a:spAutoFit/>
            </a:bodyPr>
            <a:lstStyle>
              <a:lvl1pPr>
                <a:defRPr sz="1600" b="1" spc="300">
                  <a:solidFill>
                    <a:srgbClr val="44546A"/>
                  </a:solidFill>
                </a:defRPr>
              </a:lvl1pPr>
            </a:lstStyle>
            <a:p>
              <a:r>
                <a:rPr lang="pt-BR" sz="1400" b="0" spc="200" dirty="0">
                  <a:solidFill>
                    <a:srgbClr val="FFFFFF"/>
                  </a:solidFill>
                  <a:latin typeface="Gilroy-Bold" panose="00000800000000000000" pitchFamily="2" charset="0"/>
                </a:rPr>
                <a:t>HIDROVIAS</a:t>
              </a:r>
              <a:endParaRPr sz="1400" b="0" spc="200" dirty="0">
                <a:solidFill>
                  <a:srgbClr val="FFFFFF"/>
                </a:solidFill>
                <a:latin typeface="Gilroy-Bold" panose="000008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9249589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EF4461-0833-06FA-FB04-8BCDFF8BA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Rectangle 2">
            <a:extLst>
              <a:ext uri="{FF2B5EF4-FFF2-40B4-BE49-F238E27FC236}">
                <a16:creationId xmlns:a16="http://schemas.microsoft.com/office/drawing/2014/main" id="{33AAD95B-B69F-428D-B0D3-44BACF34228C}"/>
              </a:ext>
            </a:extLst>
          </p:cNvPr>
          <p:cNvSpPr>
            <a:spLocks/>
          </p:cNvSpPr>
          <p:nvPr/>
        </p:nvSpPr>
        <p:spPr>
          <a:xfrm>
            <a:off x="1142999" y="1702053"/>
            <a:ext cx="4278730" cy="4418529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2"/>
          </a:p>
        </p:txBody>
      </p:sp>
      <p:sp>
        <p:nvSpPr>
          <p:cNvPr id="11" name="TextBox 82">
            <a:extLst>
              <a:ext uri="{FF2B5EF4-FFF2-40B4-BE49-F238E27FC236}">
                <a16:creationId xmlns:a16="http://schemas.microsoft.com/office/drawing/2014/main" id="{8DF7B03A-2AEB-A5BA-4837-12BC95B0972D}"/>
              </a:ext>
            </a:extLst>
          </p:cNvPr>
          <p:cNvSpPr txBox="1"/>
          <p:nvPr/>
        </p:nvSpPr>
        <p:spPr>
          <a:xfrm>
            <a:off x="1475672" y="2494247"/>
            <a:ext cx="1720976" cy="10002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8583" rIns="18583">
            <a:spAutoFit/>
          </a:bodyPr>
          <a:lstStyle>
            <a:lvl1pPr algn="ctr">
              <a:defRPr sz="3600" b="1"/>
            </a:lvl1pPr>
          </a:lstStyle>
          <a:p>
            <a:pPr algn="l">
              <a:spcBef>
                <a:spcPts val="600"/>
              </a:spcBef>
            </a:pPr>
            <a:r>
              <a:rPr lang="pt-BR" sz="900" b="0" dirty="0">
                <a:solidFill>
                  <a:srgbClr val="FFF1CE"/>
                </a:solidFill>
                <a:latin typeface="Gilroy-Bold" panose="00000800000000000000" pitchFamily="2" charset="0"/>
              </a:rPr>
              <a:t>HIDROVIA DO RIO PARAGUAI (TRAMO SUL)</a:t>
            </a:r>
          </a:p>
          <a:p>
            <a:pPr algn="l">
              <a:spcBef>
                <a:spcPts val="600"/>
              </a:spcBef>
            </a:pPr>
            <a:r>
              <a:rPr lang="pt-BR" sz="900" b="0" dirty="0">
                <a:solidFill>
                  <a:schemeClr val="tx2"/>
                </a:solidFill>
                <a:latin typeface="Gilroy-Bold" panose="00000800000000000000" pitchFamily="2" charset="0"/>
              </a:rPr>
              <a:t>CRONOGRAMA:</a:t>
            </a:r>
          </a:p>
          <a:p>
            <a:pPr algn="l"/>
            <a:r>
              <a:rPr lang="pt-BR" sz="900" b="0" dirty="0">
                <a:solidFill>
                  <a:srgbClr val="FFF1CE"/>
                </a:solidFill>
              </a:rPr>
              <a:t>Envio TCU: 2º sem/2025</a:t>
            </a:r>
          </a:p>
          <a:p>
            <a:pPr algn="l"/>
            <a:r>
              <a:rPr lang="pt-BR" sz="900" b="0" dirty="0">
                <a:solidFill>
                  <a:srgbClr val="FFF1CE"/>
                </a:solidFill>
              </a:rPr>
              <a:t>Edital: 2º sem 2026</a:t>
            </a:r>
          </a:p>
          <a:p>
            <a:pPr algn="l"/>
            <a:r>
              <a:rPr lang="pt-BR" sz="900" b="0" dirty="0">
                <a:solidFill>
                  <a:srgbClr val="FFF1CE"/>
                </a:solidFill>
              </a:rPr>
              <a:t>Leilão: 2º sem/2026</a:t>
            </a:r>
          </a:p>
        </p:txBody>
      </p:sp>
      <p:sp>
        <p:nvSpPr>
          <p:cNvPr id="17" name="Rectangle 65">
            <a:extLst>
              <a:ext uri="{FF2B5EF4-FFF2-40B4-BE49-F238E27FC236}">
                <a16:creationId xmlns:a16="http://schemas.microsoft.com/office/drawing/2014/main" id="{D769CBD3-6DE7-9F01-765A-98D8064B4E79}"/>
              </a:ext>
            </a:extLst>
          </p:cNvPr>
          <p:cNvSpPr/>
          <p:nvPr/>
        </p:nvSpPr>
        <p:spPr>
          <a:xfrm>
            <a:off x="0" y="0"/>
            <a:ext cx="1130333" cy="160656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2"/>
          </a:p>
        </p:txBody>
      </p:sp>
      <p:sp>
        <p:nvSpPr>
          <p:cNvPr id="818" name="TextBox 90">
            <a:extLst>
              <a:ext uri="{FF2B5EF4-FFF2-40B4-BE49-F238E27FC236}">
                <a16:creationId xmlns:a16="http://schemas.microsoft.com/office/drawing/2014/main" id="{CC0AFBD8-A00F-8B1E-714B-7CCD93D5A978}"/>
              </a:ext>
            </a:extLst>
          </p:cNvPr>
          <p:cNvSpPr txBox="1"/>
          <p:nvPr/>
        </p:nvSpPr>
        <p:spPr>
          <a:xfrm>
            <a:off x="406862" y="357434"/>
            <a:ext cx="3174914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8583" rIns="18583">
            <a:spAutoFit/>
          </a:bodyPr>
          <a:lstStyle>
            <a:lvl1pPr algn="ctr">
              <a:defRPr sz="8000" b="1"/>
            </a:lvl1pPr>
          </a:lstStyle>
          <a:p>
            <a:pPr algn="l"/>
            <a:r>
              <a:rPr lang="pt-BR" sz="3600" b="0" dirty="0">
                <a:solidFill>
                  <a:schemeClr val="bg1"/>
                </a:solidFill>
                <a:latin typeface="+mj-lt"/>
              </a:rPr>
              <a:t>Agenda 2026</a:t>
            </a:r>
            <a:endParaRPr sz="3600" b="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extBox 82">
            <a:extLst>
              <a:ext uri="{FF2B5EF4-FFF2-40B4-BE49-F238E27FC236}">
                <a16:creationId xmlns:a16="http://schemas.microsoft.com/office/drawing/2014/main" id="{D326BDB8-C969-313A-9A85-F23F8FC08EF6}"/>
              </a:ext>
            </a:extLst>
          </p:cNvPr>
          <p:cNvSpPr txBox="1"/>
          <p:nvPr/>
        </p:nvSpPr>
        <p:spPr>
          <a:xfrm>
            <a:off x="3405779" y="2488844"/>
            <a:ext cx="1798630" cy="8617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8583" rIns="18583">
            <a:spAutoFit/>
          </a:bodyPr>
          <a:lstStyle>
            <a:lvl1pPr algn="ctr">
              <a:defRPr sz="3600" b="1"/>
            </a:lvl1pPr>
          </a:lstStyle>
          <a:p>
            <a:pPr algn="l">
              <a:spcBef>
                <a:spcPts val="600"/>
              </a:spcBef>
            </a:pPr>
            <a:r>
              <a:rPr lang="pt-BR" sz="900" b="0" dirty="0">
                <a:solidFill>
                  <a:srgbClr val="FFF1CE"/>
                </a:solidFill>
                <a:latin typeface="Gilroy-Bold" panose="00000800000000000000" pitchFamily="2" charset="0"/>
              </a:rPr>
              <a:t>HIDROVIA DO RIO MADEIRA</a:t>
            </a:r>
          </a:p>
          <a:p>
            <a:pPr algn="l">
              <a:spcBef>
                <a:spcPts val="600"/>
              </a:spcBef>
            </a:pPr>
            <a:r>
              <a:rPr lang="pt-BR" sz="900" b="0" dirty="0">
                <a:solidFill>
                  <a:schemeClr val="tx2"/>
                </a:solidFill>
                <a:latin typeface="Gilroy-Bold" panose="00000800000000000000" pitchFamily="2" charset="0"/>
              </a:rPr>
              <a:t>CRONOGRAMA:</a:t>
            </a:r>
          </a:p>
          <a:p>
            <a:pPr algn="l"/>
            <a:r>
              <a:rPr lang="pt-BR" sz="900" b="0" dirty="0">
                <a:solidFill>
                  <a:srgbClr val="FFF1CE"/>
                </a:solidFill>
              </a:rPr>
              <a:t>Envio TCU: 1º sem/2026</a:t>
            </a:r>
          </a:p>
          <a:p>
            <a:pPr algn="l"/>
            <a:r>
              <a:rPr lang="pt-BR" sz="900" b="0" dirty="0">
                <a:solidFill>
                  <a:srgbClr val="FFF1CE"/>
                </a:solidFill>
              </a:rPr>
              <a:t>Edital: 2º sem 2026</a:t>
            </a:r>
          </a:p>
          <a:p>
            <a:pPr algn="l"/>
            <a:r>
              <a:rPr lang="pt-BR" sz="900" b="0" dirty="0">
                <a:solidFill>
                  <a:srgbClr val="FFF1CE"/>
                </a:solidFill>
              </a:rPr>
              <a:t>Leilão: 1º sem /2027</a:t>
            </a:r>
          </a:p>
        </p:txBody>
      </p:sp>
      <p:sp>
        <p:nvSpPr>
          <p:cNvPr id="15" name="TextBox 82">
            <a:extLst>
              <a:ext uri="{FF2B5EF4-FFF2-40B4-BE49-F238E27FC236}">
                <a16:creationId xmlns:a16="http://schemas.microsoft.com/office/drawing/2014/main" id="{4E7BE98F-F554-E2AF-F605-9285C4F92617}"/>
              </a:ext>
            </a:extLst>
          </p:cNvPr>
          <p:cNvSpPr txBox="1"/>
          <p:nvPr/>
        </p:nvSpPr>
        <p:spPr>
          <a:xfrm>
            <a:off x="1475672" y="3794231"/>
            <a:ext cx="1798630" cy="8617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8583" rIns="18583">
            <a:spAutoFit/>
          </a:bodyPr>
          <a:lstStyle>
            <a:lvl1pPr algn="ctr">
              <a:defRPr sz="3600" b="1"/>
            </a:lvl1pPr>
          </a:lstStyle>
          <a:p>
            <a:pPr algn="l">
              <a:spcBef>
                <a:spcPts val="600"/>
              </a:spcBef>
            </a:pPr>
            <a:r>
              <a:rPr lang="pt-BR" sz="900" b="0" dirty="0">
                <a:solidFill>
                  <a:srgbClr val="FFF1CE"/>
                </a:solidFill>
                <a:latin typeface="Gilroy-Bold" panose="00000800000000000000" pitchFamily="2" charset="0"/>
              </a:rPr>
              <a:t>HIDROVIA DO RIO TOCANTINS</a:t>
            </a:r>
          </a:p>
          <a:p>
            <a:pPr algn="l">
              <a:spcBef>
                <a:spcPts val="600"/>
              </a:spcBef>
            </a:pPr>
            <a:r>
              <a:rPr lang="pt-BR" sz="900" b="0" dirty="0">
                <a:solidFill>
                  <a:schemeClr val="tx2"/>
                </a:solidFill>
                <a:latin typeface="Gilroy-Bold" panose="00000800000000000000" pitchFamily="2" charset="0"/>
              </a:rPr>
              <a:t>CRONOGRAMA:</a:t>
            </a:r>
          </a:p>
          <a:p>
            <a:pPr algn="l"/>
            <a:r>
              <a:rPr lang="pt-BR" sz="900" b="0" dirty="0">
                <a:solidFill>
                  <a:srgbClr val="FFF1CE"/>
                </a:solidFill>
              </a:rPr>
              <a:t>Envio TCU: 2º sem/2026</a:t>
            </a:r>
          </a:p>
          <a:p>
            <a:pPr algn="l"/>
            <a:r>
              <a:rPr lang="pt-BR" sz="900" b="0" dirty="0">
                <a:solidFill>
                  <a:srgbClr val="FFF1CE"/>
                </a:solidFill>
              </a:rPr>
              <a:t>Edital: 2º sem /2026</a:t>
            </a:r>
          </a:p>
          <a:p>
            <a:pPr algn="l"/>
            <a:r>
              <a:rPr lang="pt-BR" sz="900" b="0" dirty="0">
                <a:solidFill>
                  <a:srgbClr val="FFF1CE"/>
                </a:solidFill>
              </a:rPr>
              <a:t>Leilão: 1º sem/2027</a:t>
            </a:r>
          </a:p>
        </p:txBody>
      </p:sp>
      <p:sp>
        <p:nvSpPr>
          <p:cNvPr id="18" name="TextBox 82">
            <a:extLst>
              <a:ext uri="{FF2B5EF4-FFF2-40B4-BE49-F238E27FC236}">
                <a16:creationId xmlns:a16="http://schemas.microsoft.com/office/drawing/2014/main" id="{AE6700FE-6E1E-C138-8664-9574D89583D5}"/>
              </a:ext>
            </a:extLst>
          </p:cNvPr>
          <p:cNvSpPr txBox="1"/>
          <p:nvPr/>
        </p:nvSpPr>
        <p:spPr>
          <a:xfrm>
            <a:off x="1475672" y="4903986"/>
            <a:ext cx="1798630" cy="8617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8583" rIns="18583">
            <a:spAutoFit/>
          </a:bodyPr>
          <a:lstStyle>
            <a:lvl1pPr algn="ctr">
              <a:defRPr sz="3600" b="1"/>
            </a:lvl1pPr>
          </a:lstStyle>
          <a:p>
            <a:pPr algn="l">
              <a:spcBef>
                <a:spcPts val="600"/>
              </a:spcBef>
            </a:pPr>
            <a:r>
              <a:rPr lang="pt-BR" sz="900" b="0" dirty="0">
                <a:solidFill>
                  <a:srgbClr val="FFF1CE"/>
                </a:solidFill>
                <a:latin typeface="Gilroy-Bold" panose="00000800000000000000" pitchFamily="2" charset="0"/>
              </a:rPr>
              <a:t>HIDROVIA VERDE</a:t>
            </a:r>
          </a:p>
          <a:p>
            <a:pPr algn="l">
              <a:spcBef>
                <a:spcPts val="600"/>
              </a:spcBef>
            </a:pPr>
            <a:r>
              <a:rPr lang="pt-BR" sz="900" b="0" dirty="0">
                <a:solidFill>
                  <a:schemeClr val="tx2"/>
                </a:solidFill>
                <a:latin typeface="Gilroy-Bold" panose="00000800000000000000" pitchFamily="2" charset="0"/>
              </a:rPr>
              <a:t>CRONOGRAMA:</a:t>
            </a:r>
          </a:p>
          <a:p>
            <a:pPr algn="l"/>
            <a:r>
              <a:rPr lang="pt-BR" sz="900" b="0" dirty="0">
                <a:solidFill>
                  <a:srgbClr val="FFF1CE"/>
                </a:solidFill>
              </a:rPr>
              <a:t>Envio TCU: 2º sem/2026</a:t>
            </a:r>
          </a:p>
          <a:p>
            <a:pPr algn="l"/>
            <a:r>
              <a:rPr lang="pt-BR" sz="900" b="0" dirty="0">
                <a:solidFill>
                  <a:srgbClr val="FFF1CE"/>
                </a:solidFill>
              </a:rPr>
              <a:t>Edital: 1º sem/2027</a:t>
            </a:r>
          </a:p>
          <a:p>
            <a:pPr algn="l"/>
            <a:r>
              <a:rPr lang="pt-BR" sz="900" b="0" dirty="0">
                <a:solidFill>
                  <a:srgbClr val="FFF1CE"/>
                </a:solidFill>
              </a:rPr>
              <a:t>Leilão: 1º sem/2027</a:t>
            </a:r>
          </a:p>
        </p:txBody>
      </p:sp>
      <p:sp>
        <p:nvSpPr>
          <p:cNvPr id="19" name="TextBox 82">
            <a:extLst>
              <a:ext uri="{FF2B5EF4-FFF2-40B4-BE49-F238E27FC236}">
                <a16:creationId xmlns:a16="http://schemas.microsoft.com/office/drawing/2014/main" id="{11791293-0FC1-D7C5-DAAE-067066304608}"/>
              </a:ext>
            </a:extLst>
          </p:cNvPr>
          <p:cNvSpPr txBox="1"/>
          <p:nvPr/>
        </p:nvSpPr>
        <p:spPr>
          <a:xfrm>
            <a:off x="3405779" y="3788828"/>
            <a:ext cx="1798630" cy="8617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8583" rIns="18583">
            <a:spAutoFit/>
          </a:bodyPr>
          <a:lstStyle>
            <a:lvl1pPr algn="ctr">
              <a:defRPr sz="3600" b="1"/>
            </a:lvl1pPr>
          </a:lstStyle>
          <a:p>
            <a:pPr algn="l">
              <a:spcBef>
                <a:spcPts val="600"/>
              </a:spcBef>
            </a:pPr>
            <a:r>
              <a:rPr lang="pt-BR" sz="900" b="0" dirty="0">
                <a:solidFill>
                  <a:srgbClr val="FFF1CE"/>
                </a:solidFill>
                <a:latin typeface="Gilroy-Bold" panose="00000800000000000000" pitchFamily="2" charset="0"/>
              </a:rPr>
              <a:t>HIDROVIA DO RIO TAPAJÓS</a:t>
            </a:r>
          </a:p>
          <a:p>
            <a:pPr algn="l">
              <a:spcBef>
                <a:spcPts val="600"/>
              </a:spcBef>
            </a:pPr>
            <a:r>
              <a:rPr lang="pt-BR" sz="900" b="0" dirty="0">
                <a:solidFill>
                  <a:schemeClr val="tx2"/>
                </a:solidFill>
                <a:latin typeface="Gilroy-Bold" panose="00000800000000000000" pitchFamily="2" charset="0"/>
              </a:rPr>
              <a:t>CRONOGRAMA:</a:t>
            </a:r>
          </a:p>
          <a:p>
            <a:pPr algn="l"/>
            <a:r>
              <a:rPr lang="pt-BR" sz="900" b="0" dirty="0">
                <a:solidFill>
                  <a:srgbClr val="FFF1CE"/>
                </a:solidFill>
              </a:rPr>
              <a:t>Envio TCU: 2º sem/2026</a:t>
            </a:r>
          </a:p>
          <a:p>
            <a:pPr algn="l"/>
            <a:r>
              <a:rPr lang="pt-BR" sz="900" b="0" dirty="0">
                <a:solidFill>
                  <a:srgbClr val="FFF1CE"/>
                </a:solidFill>
              </a:rPr>
              <a:t>Edital: 2º sem /2026</a:t>
            </a:r>
          </a:p>
          <a:p>
            <a:pPr algn="l"/>
            <a:r>
              <a:rPr lang="pt-BR" sz="900" b="0" dirty="0">
                <a:solidFill>
                  <a:srgbClr val="FFF1CE"/>
                </a:solidFill>
              </a:rPr>
              <a:t>Leilão: 1º sem/2027</a:t>
            </a:r>
          </a:p>
        </p:txBody>
      </p:sp>
      <p:sp>
        <p:nvSpPr>
          <p:cNvPr id="28" name="Retângulo: Cantos Arredondados 5">
            <a:extLst>
              <a:ext uri="{FF2B5EF4-FFF2-40B4-BE49-F238E27FC236}">
                <a16:creationId xmlns:a16="http://schemas.microsoft.com/office/drawing/2014/main" id="{504DDDA5-70E7-94DC-451C-4C7369F9DB74}"/>
              </a:ext>
            </a:extLst>
          </p:cNvPr>
          <p:cNvSpPr/>
          <p:nvPr/>
        </p:nvSpPr>
        <p:spPr>
          <a:xfrm>
            <a:off x="1475672" y="1960259"/>
            <a:ext cx="3718471" cy="394801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tlCol="0" anchor="ctr"/>
          <a:lstStyle/>
          <a:p>
            <a:r>
              <a:rPr lang="pt-BR" sz="2000" dirty="0">
                <a:solidFill>
                  <a:schemeClr val="tx2"/>
                </a:solidFill>
                <a:latin typeface="+mj-lt"/>
              </a:rPr>
              <a:t>Concessão de hidrovias</a:t>
            </a:r>
          </a:p>
        </p:txBody>
      </p:sp>
      <p:sp>
        <p:nvSpPr>
          <p:cNvPr id="102" name="Rectangle 2">
            <a:extLst>
              <a:ext uri="{FF2B5EF4-FFF2-40B4-BE49-F238E27FC236}">
                <a16:creationId xmlns:a16="http://schemas.microsoft.com/office/drawing/2014/main" id="{40918AB1-39FE-451F-829C-13628D81E256}"/>
              </a:ext>
            </a:extLst>
          </p:cNvPr>
          <p:cNvSpPr>
            <a:spLocks/>
          </p:cNvSpPr>
          <p:nvPr/>
        </p:nvSpPr>
        <p:spPr>
          <a:xfrm>
            <a:off x="5549747" y="273992"/>
            <a:ext cx="5166581" cy="584658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2"/>
          </a:p>
        </p:txBody>
      </p:sp>
      <p:sp>
        <p:nvSpPr>
          <p:cNvPr id="108" name="CaixaDeTexto 107">
            <a:extLst>
              <a:ext uri="{FF2B5EF4-FFF2-40B4-BE49-F238E27FC236}">
                <a16:creationId xmlns:a16="http://schemas.microsoft.com/office/drawing/2014/main" id="{7CD99E20-349C-42FA-BFB1-EFF05063F232}"/>
              </a:ext>
            </a:extLst>
          </p:cNvPr>
          <p:cNvSpPr txBox="1"/>
          <p:nvPr/>
        </p:nvSpPr>
        <p:spPr>
          <a:xfrm>
            <a:off x="5844556" y="417086"/>
            <a:ext cx="4541604" cy="25699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tx2"/>
                </a:solidFill>
                <a:latin typeface="Gilroy-Bold" panose="00000800000000000000" pitchFamily="2" charset="0"/>
              </a:rPr>
              <a:t>586 MILHÕES* para investimentos em:</a:t>
            </a:r>
            <a:endParaRPr lang="pt-BR" sz="1400" b="1" dirty="0">
              <a:solidFill>
                <a:schemeClr val="bg2"/>
              </a:solidFill>
              <a:latin typeface="Gilroy-Bold" panose="000008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050" dirty="0">
                <a:solidFill>
                  <a:schemeClr val="bg2"/>
                </a:solidFill>
                <a:latin typeface="Gilroy-Bold" panose="00000800000000000000" pitchFamily="2" charset="0"/>
              </a:rPr>
              <a:t>Obras de dragagem: </a:t>
            </a:r>
            <a:r>
              <a:rPr lang="pt-BR" sz="1050" dirty="0">
                <a:solidFill>
                  <a:schemeClr val="bg2"/>
                </a:solidFill>
              </a:rPr>
              <a:t>Novos contratos nos rios Madeira/RO, Tapajós/PA e Lagoa Mirim/RS. Continuidade no Amazonas e Solimões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050" b="1" dirty="0">
                <a:solidFill>
                  <a:schemeClr val="bg2"/>
                </a:solidFill>
                <a:latin typeface="Gilroy-Bold" panose="00000800000000000000" pitchFamily="2" charset="0"/>
              </a:rPr>
              <a:t>Derrocamento: </a:t>
            </a:r>
            <a:r>
              <a:rPr lang="pt-BR" sz="1050" dirty="0">
                <a:solidFill>
                  <a:schemeClr val="bg2"/>
                </a:solidFill>
              </a:rPr>
              <a:t>Pedral do Lourenço no Rio Tocantins (entrega da Fase 1 – projeto-piloto)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050" b="1" dirty="0">
                <a:solidFill>
                  <a:schemeClr val="bg2"/>
                </a:solidFill>
                <a:latin typeface="Gilroy-Bold" panose="00000800000000000000" pitchFamily="2" charset="0"/>
              </a:rPr>
              <a:t>Construção, recuperação, manutenção e operação de terminais fluviais (IP4):</a:t>
            </a:r>
            <a:r>
              <a:rPr lang="pt-BR" sz="1050" dirty="0">
                <a:solidFill>
                  <a:schemeClr val="bg2"/>
                </a:solidFill>
                <a:latin typeface="Gilroy-Bold" panose="00000800000000000000" pitchFamily="2" charset="0"/>
              </a:rPr>
              <a:t> </a:t>
            </a:r>
            <a:r>
              <a:rPr lang="pt-BR" sz="1050" dirty="0">
                <a:solidFill>
                  <a:schemeClr val="bg2"/>
                </a:solidFill>
              </a:rPr>
              <a:t>Manaus Moderna. Manutenção das IP4 - Amazonas, Rondônia e Roraima e outras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050" dirty="0">
                <a:solidFill>
                  <a:schemeClr val="bg2"/>
                </a:solidFill>
                <a:latin typeface="Gilroy-Bold" panose="00000800000000000000" pitchFamily="2" charset="0"/>
              </a:rPr>
              <a:t>Manutenção, operação e modernização de eclusas; </a:t>
            </a:r>
            <a:r>
              <a:rPr lang="pt-BR" sz="1050" dirty="0">
                <a:solidFill>
                  <a:schemeClr val="bg2"/>
                </a:solidFill>
              </a:rPr>
              <a:t>Modernização da Eclusa de </a:t>
            </a:r>
            <a:r>
              <a:rPr lang="pt-BR" sz="1050" dirty="0" err="1">
                <a:solidFill>
                  <a:schemeClr val="bg2"/>
                </a:solidFill>
              </a:rPr>
              <a:t>Amarópolis</a:t>
            </a:r>
            <a:r>
              <a:rPr lang="pt-BR" sz="1050" dirty="0">
                <a:solidFill>
                  <a:schemeClr val="bg2"/>
                </a:solidFill>
              </a:rPr>
              <a:t>, além de garantir a operação em outras Eclusas como Sobradinho/BA, Tucuruí/PA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050" dirty="0">
                <a:solidFill>
                  <a:schemeClr val="bg2"/>
                </a:solidFill>
              </a:rPr>
              <a:t>Lançamento do Painel Público de Monitoramento das Hidrovias</a:t>
            </a:r>
          </a:p>
          <a:p>
            <a:r>
              <a:rPr lang="pt-BR" sz="1050" dirty="0">
                <a:solidFill>
                  <a:schemeClr val="bg2"/>
                </a:solidFill>
                <a:latin typeface="Gilroy-Bold" panose="00000800000000000000" pitchFamily="2" charset="0"/>
              </a:rPr>
              <a:t> </a:t>
            </a:r>
          </a:p>
          <a:p>
            <a:r>
              <a:rPr lang="pt-BR" sz="1050" dirty="0">
                <a:solidFill>
                  <a:schemeClr val="bg2"/>
                </a:solidFill>
                <a:latin typeface="Gilroy-Bold" panose="00000800000000000000" pitchFamily="2" charset="0"/>
              </a:rPr>
              <a:t>(*) PLOA aprovada pelo Congresso Nacional</a:t>
            </a:r>
          </a:p>
        </p:txBody>
      </p:sp>
      <p:sp>
        <p:nvSpPr>
          <p:cNvPr id="109" name="CaixaDeTexto 108">
            <a:extLst>
              <a:ext uri="{FF2B5EF4-FFF2-40B4-BE49-F238E27FC236}">
                <a16:creationId xmlns:a16="http://schemas.microsoft.com/office/drawing/2014/main" id="{8EAFA773-B7AE-4A93-9456-10B9AF9F72BF}"/>
              </a:ext>
            </a:extLst>
          </p:cNvPr>
          <p:cNvSpPr txBox="1"/>
          <p:nvPr/>
        </p:nvSpPr>
        <p:spPr>
          <a:xfrm>
            <a:off x="5844558" y="2935462"/>
            <a:ext cx="4757009" cy="12541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tx2"/>
                </a:solidFill>
                <a:latin typeface="Gilroy-Bold" panose="00000800000000000000" pitchFamily="2" charset="0"/>
              </a:rPr>
              <a:t>Fomento à indústria naval</a:t>
            </a:r>
            <a:endParaRPr lang="pt-BR" sz="1400" dirty="0">
              <a:solidFill>
                <a:schemeClr val="bg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050" dirty="0">
                <a:solidFill>
                  <a:schemeClr val="bg2"/>
                </a:solidFill>
                <a:latin typeface="Gilroy-Bold" panose="00000800000000000000" pitchFamily="2" charset="0"/>
              </a:rPr>
              <a:t>R$ 34 bilhões</a:t>
            </a:r>
            <a:r>
              <a:rPr lang="pt-BR" sz="1050" dirty="0">
                <a:solidFill>
                  <a:schemeClr val="bg2"/>
                </a:solidFill>
              </a:rPr>
              <a:t> no FMM para fomento à indústria naval (novas aprovações de projetos)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050" dirty="0">
                <a:solidFill>
                  <a:schemeClr val="bg2"/>
                </a:solidFill>
                <a:latin typeface="Gilroy-Bold" panose="00000800000000000000" pitchFamily="2" charset="0"/>
              </a:rPr>
              <a:t>R$ 8 bilhões</a:t>
            </a:r>
            <a:r>
              <a:rPr lang="pt-BR" sz="1050" b="1" dirty="0">
                <a:solidFill>
                  <a:schemeClr val="bg2"/>
                </a:solidFill>
              </a:rPr>
              <a:t> </a:t>
            </a:r>
            <a:r>
              <a:rPr lang="pt-BR" sz="1050" dirty="0">
                <a:solidFill>
                  <a:schemeClr val="bg2"/>
                </a:solidFill>
              </a:rPr>
              <a:t>para novas contratações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000" dirty="0">
                <a:solidFill>
                  <a:schemeClr val="bg2"/>
                </a:solidFill>
              </a:rPr>
              <a:t>1ª Reunião do CDFMM para priorização de projetos portuários (janeiro) – até R$ 4,8 bilhões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000" dirty="0"/>
          </a:p>
        </p:txBody>
      </p:sp>
      <p:sp>
        <p:nvSpPr>
          <p:cNvPr id="110" name="CaixaDeTexto 109">
            <a:extLst>
              <a:ext uri="{FF2B5EF4-FFF2-40B4-BE49-F238E27FC236}">
                <a16:creationId xmlns:a16="http://schemas.microsoft.com/office/drawing/2014/main" id="{6E946668-79A3-45CD-BF0E-EF8DDFE54057}"/>
              </a:ext>
            </a:extLst>
          </p:cNvPr>
          <p:cNvSpPr txBox="1"/>
          <p:nvPr/>
        </p:nvSpPr>
        <p:spPr>
          <a:xfrm>
            <a:off x="5844558" y="4006802"/>
            <a:ext cx="4757009" cy="7925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tx2"/>
                </a:solidFill>
                <a:latin typeface="Gilroy-Bold" panose="00000800000000000000" pitchFamily="2" charset="0"/>
              </a:rPr>
              <a:t>Programa de Concessões</a:t>
            </a:r>
            <a:endParaRPr lang="pt-BR" sz="1400" dirty="0">
              <a:solidFill>
                <a:schemeClr val="bg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050" dirty="0">
                <a:solidFill>
                  <a:schemeClr val="bg2"/>
                </a:solidFill>
              </a:rPr>
              <a:t>Leilão para a 1ª concessão da hidrovia do rio Paraguai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050" dirty="0">
                <a:solidFill>
                  <a:schemeClr val="bg2"/>
                </a:solidFill>
              </a:rPr>
              <a:t>Conclusão dos projetos de concessão das hidrovias do Madeira, Tocantins, Tapajós e Hidrovia Verde</a:t>
            </a:r>
          </a:p>
        </p:txBody>
      </p:sp>
      <p:sp>
        <p:nvSpPr>
          <p:cNvPr id="111" name="CaixaDeTexto 110">
            <a:extLst>
              <a:ext uri="{FF2B5EF4-FFF2-40B4-BE49-F238E27FC236}">
                <a16:creationId xmlns:a16="http://schemas.microsoft.com/office/drawing/2014/main" id="{F59E3188-0D4F-4FD3-8448-BE59F410C0D5}"/>
              </a:ext>
            </a:extLst>
          </p:cNvPr>
          <p:cNvSpPr txBox="1"/>
          <p:nvPr/>
        </p:nvSpPr>
        <p:spPr>
          <a:xfrm>
            <a:off x="5844557" y="4818376"/>
            <a:ext cx="4757009" cy="114646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tx2"/>
                </a:solidFill>
                <a:latin typeface="Gilroy-Bold" panose="00000800000000000000" pitchFamily="2" charset="0"/>
              </a:rPr>
              <a:t>Fortalecimento da navegação marítima</a:t>
            </a:r>
            <a:endParaRPr lang="pt-BR" sz="1400" dirty="0">
              <a:solidFill>
                <a:schemeClr val="bg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050" dirty="0">
                <a:solidFill>
                  <a:schemeClr val="bg2"/>
                </a:solidFill>
              </a:rPr>
              <a:t>Portaria de embarcações sustentáveis – BR do mar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050" dirty="0">
                <a:solidFill>
                  <a:schemeClr val="bg2"/>
                </a:solidFill>
              </a:rPr>
              <a:t>Fórum Permanente para Discussão de Melhorias para os Trabalhadores Aquaviários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050" dirty="0">
                <a:solidFill>
                  <a:schemeClr val="bg2"/>
                </a:solidFill>
              </a:rPr>
              <a:t>Revisão normativa para expansão da formação de oficiais mercantes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050" dirty="0">
                <a:solidFill>
                  <a:schemeClr val="bg2"/>
                </a:solidFill>
              </a:rPr>
              <a:t>Plano de Descarbonização da Navegação - PND Navegação</a:t>
            </a:r>
          </a:p>
        </p:txBody>
      </p:sp>
      <p:sp>
        <p:nvSpPr>
          <p:cNvPr id="20" name="Slide Number Placeholder 1">
            <a:extLst>
              <a:ext uri="{FF2B5EF4-FFF2-40B4-BE49-F238E27FC236}">
                <a16:creationId xmlns:a16="http://schemas.microsoft.com/office/drawing/2014/main" id="{BE630525-3762-4219-8B55-5EBEC3E7ED9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38266" y="6383722"/>
            <a:ext cx="164466" cy="24250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15</a:t>
            </a:fld>
            <a:endParaRPr dirty="0"/>
          </a:p>
        </p:txBody>
      </p: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25AC8D5A-F53D-42C7-8201-62B51D090976}"/>
              </a:ext>
            </a:extLst>
          </p:cNvPr>
          <p:cNvGrpSpPr/>
          <p:nvPr/>
        </p:nvGrpSpPr>
        <p:grpSpPr>
          <a:xfrm>
            <a:off x="371475" y="6368563"/>
            <a:ext cx="5422251" cy="215444"/>
            <a:chOff x="327561" y="6430768"/>
            <a:chExt cx="5422251" cy="215444"/>
          </a:xfrm>
        </p:grpSpPr>
        <p:sp>
          <p:nvSpPr>
            <p:cNvPr id="23" name="Footer Placeholder 2">
              <a:extLst>
                <a:ext uri="{FF2B5EF4-FFF2-40B4-BE49-F238E27FC236}">
                  <a16:creationId xmlns:a16="http://schemas.microsoft.com/office/drawing/2014/main" id="{FA281305-6DB8-40DC-AFF7-DCB60696D81C}"/>
                </a:ext>
              </a:extLst>
            </p:cNvPr>
            <p:cNvSpPr txBox="1"/>
            <p:nvPr/>
          </p:nvSpPr>
          <p:spPr>
            <a:xfrm>
              <a:off x="936066" y="6430768"/>
              <a:ext cx="4813746" cy="21544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 anchor="ctr">
              <a:spAutoFit/>
            </a:bodyPr>
            <a:lstStyle>
              <a:lvl1pPr>
                <a:defRPr sz="1600" b="1" spc="300">
                  <a:solidFill>
                    <a:srgbClr val="44546A"/>
                  </a:solidFill>
                </a:defRPr>
              </a:lvl1pPr>
            </a:lstStyle>
            <a:p>
              <a:r>
                <a:rPr lang="pt-BR" sz="800" b="0" spc="200" dirty="0">
                  <a:solidFill>
                    <a:srgbClr val="25303A"/>
                  </a:solidFill>
                  <a:latin typeface="Gilroy-Bold" panose="00000800000000000000" pitchFamily="2" charset="0"/>
                </a:rPr>
                <a:t>SNHN – SECRETARIA NACIONAL DE HIDROVIAS E NAVEGAÇÃO</a:t>
              </a:r>
              <a:endParaRPr sz="800" b="0" spc="200" dirty="0">
                <a:solidFill>
                  <a:srgbClr val="25303A"/>
                </a:solidFill>
                <a:latin typeface="Gilroy-Bold" panose="00000800000000000000" pitchFamily="2" charset="0"/>
              </a:endParaRPr>
            </a:p>
          </p:txBody>
        </p:sp>
        <p:pic>
          <p:nvPicPr>
            <p:cNvPr id="24" name="Gráfico 23">
              <a:extLst>
                <a:ext uri="{FF2B5EF4-FFF2-40B4-BE49-F238E27FC236}">
                  <a16:creationId xmlns:a16="http://schemas.microsoft.com/office/drawing/2014/main" id="{9BB5D571-8188-4B10-B989-25C2F8263C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27561" y="6447806"/>
              <a:ext cx="537853" cy="181369"/>
            </a:xfrm>
            <a:prstGeom prst="rect">
              <a:avLst/>
            </a:prstGeom>
          </p:spPr>
        </p:pic>
      </p:grpSp>
      <p:grpSp>
        <p:nvGrpSpPr>
          <p:cNvPr id="5" name="Agrupar 4">
            <a:extLst>
              <a:ext uri="{FF2B5EF4-FFF2-40B4-BE49-F238E27FC236}">
                <a16:creationId xmlns:a16="http://schemas.microsoft.com/office/drawing/2014/main" id="{966BBB29-3BA5-EBFD-7A23-D6941C5AC200}"/>
              </a:ext>
            </a:extLst>
          </p:cNvPr>
          <p:cNvGrpSpPr/>
          <p:nvPr/>
        </p:nvGrpSpPr>
        <p:grpSpPr>
          <a:xfrm>
            <a:off x="10655899" y="213509"/>
            <a:ext cx="1536101" cy="382849"/>
            <a:chOff x="10477294" y="213509"/>
            <a:chExt cx="1536101" cy="382849"/>
          </a:xfrm>
        </p:grpSpPr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B0FD9132-4622-4467-35D1-20B23DEDB711}"/>
                </a:ext>
              </a:extLst>
            </p:cNvPr>
            <p:cNvSpPr/>
            <p:nvPr/>
          </p:nvSpPr>
          <p:spPr>
            <a:xfrm>
              <a:off x="10477294" y="213509"/>
              <a:ext cx="1536101" cy="382849"/>
            </a:xfrm>
            <a:prstGeom prst="rect">
              <a:avLst/>
            </a:prstGeom>
            <a:solidFill>
              <a:schemeClr val="tx2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defTabSz="457200"/>
              <a:endParaRPr lang="pt-BR" sz="1800"/>
            </a:p>
          </p:txBody>
        </p:sp>
        <p:sp>
          <p:nvSpPr>
            <p:cNvPr id="8" name="Footer Placeholder 2">
              <a:extLst>
                <a:ext uri="{FF2B5EF4-FFF2-40B4-BE49-F238E27FC236}">
                  <a16:creationId xmlns:a16="http://schemas.microsoft.com/office/drawing/2014/main" id="{D2833DE7-F0BB-C7CA-2E5F-17461FAC08F6}"/>
                </a:ext>
              </a:extLst>
            </p:cNvPr>
            <p:cNvSpPr txBox="1"/>
            <p:nvPr/>
          </p:nvSpPr>
          <p:spPr>
            <a:xfrm>
              <a:off x="10612729" y="247164"/>
              <a:ext cx="1250054" cy="30777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8583" rIns="18583" anchor="ctr">
              <a:spAutoFit/>
            </a:bodyPr>
            <a:lstStyle>
              <a:lvl1pPr>
                <a:defRPr sz="1600" b="1" spc="300">
                  <a:solidFill>
                    <a:srgbClr val="44546A"/>
                  </a:solidFill>
                </a:defRPr>
              </a:lvl1pPr>
            </a:lstStyle>
            <a:p>
              <a:r>
                <a:rPr lang="pt-BR" sz="1400" b="0" spc="200" dirty="0">
                  <a:solidFill>
                    <a:srgbClr val="FFFFFF"/>
                  </a:solidFill>
                  <a:latin typeface="Gilroy-Bold" panose="00000800000000000000" pitchFamily="2" charset="0"/>
                </a:rPr>
                <a:t>HIDROVIAS</a:t>
              </a:r>
              <a:endParaRPr sz="1400" b="0" spc="200" dirty="0">
                <a:solidFill>
                  <a:srgbClr val="FFFFFF"/>
                </a:solidFill>
                <a:latin typeface="Gilroy-Bold" panose="000008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1325842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C2B78-3D69-517D-14DD-B16E8E26E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65">
            <a:extLst>
              <a:ext uri="{FF2B5EF4-FFF2-40B4-BE49-F238E27FC236}">
                <a16:creationId xmlns:a16="http://schemas.microsoft.com/office/drawing/2014/main" id="{C319AFC5-D324-4F8A-815D-1744786D54DF}"/>
              </a:ext>
            </a:extLst>
          </p:cNvPr>
          <p:cNvSpPr/>
          <p:nvPr/>
        </p:nvSpPr>
        <p:spPr>
          <a:xfrm>
            <a:off x="7889" y="3704716"/>
            <a:ext cx="12184109" cy="2418296"/>
          </a:xfrm>
          <a:prstGeom prst="rect">
            <a:avLst/>
          </a:prstGeom>
          <a:solidFill>
            <a:srgbClr val="FFF1CE"/>
          </a:solidFill>
          <a:ln w="12700">
            <a:miter lim="400000"/>
          </a:ln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2"/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13CF10BD-D81E-8ADF-AE59-8D1405F518C7}"/>
              </a:ext>
            </a:extLst>
          </p:cNvPr>
          <p:cNvGrpSpPr/>
          <p:nvPr/>
        </p:nvGrpSpPr>
        <p:grpSpPr>
          <a:xfrm>
            <a:off x="8104715" y="2171934"/>
            <a:ext cx="4258749" cy="1327560"/>
            <a:chOff x="604061" y="2169674"/>
            <a:chExt cx="5274205" cy="1926341"/>
          </a:xfrm>
        </p:grpSpPr>
        <p:sp>
          <p:nvSpPr>
            <p:cNvPr id="18" name="Rectangle: Rounded Corners 24">
              <a:extLst>
                <a:ext uri="{FF2B5EF4-FFF2-40B4-BE49-F238E27FC236}">
                  <a16:creationId xmlns:a16="http://schemas.microsoft.com/office/drawing/2014/main" id="{8F1C8F76-80D5-D7AE-DFD3-7C93945E9EE8}"/>
                </a:ext>
              </a:extLst>
            </p:cNvPr>
            <p:cNvSpPr/>
            <p:nvPr/>
          </p:nvSpPr>
          <p:spPr>
            <a:xfrm>
              <a:off x="604061" y="2169674"/>
              <a:ext cx="5274205" cy="1926341"/>
            </a:xfrm>
            <a:prstGeom prst="roundRect">
              <a:avLst>
                <a:gd name="adj" fmla="val 0"/>
              </a:avLst>
            </a:prstGeom>
            <a:noFill/>
            <a:ln w="12700">
              <a:miter lim="400000"/>
            </a:ln>
            <a:effectLst>
              <a:outerShdw blurRad="850900" dist="38100" dir="2700000" rotWithShape="0">
                <a:srgbClr val="000000">
                  <a:alpha val="13000"/>
                </a:srgbClr>
              </a:outerShdw>
            </a:effectLst>
          </p:spPr>
          <p:txBody>
            <a:bodyPr lIns="180000" tIns="648000" rIns="180000" bIns="144000" numCol="2" anchor="ctr"/>
            <a:lstStyle/>
            <a:p>
              <a:r>
                <a:rPr lang="pt-BR" sz="1100" kern="100" dirty="0">
                  <a:solidFill>
                    <a:schemeClr val="tx1"/>
                  </a:solidFill>
                  <a:latin typeface="+mj-lt"/>
                  <a:ea typeface="Aptos" panose="020B0004020202020204" pitchFamily="34" charset="0"/>
                  <a:cs typeface="Times New Roman" panose="02020603050405020304" pitchFamily="18" charset="0"/>
                </a:rPr>
                <a:t>	Recife</a:t>
              </a:r>
            </a:p>
            <a:p>
              <a:r>
                <a:rPr lang="pt-BR" sz="700" kern="100" dirty="0">
                  <a:solidFill>
                    <a:schemeClr val="tx1"/>
                  </a:solidFill>
                  <a:ea typeface="Aptos" panose="020B0004020202020204" pitchFamily="34" charset="0"/>
                  <a:cs typeface="Times New Roman" panose="02020603050405020304" pitchFamily="18" charset="0"/>
                </a:rPr>
                <a:t>	FEVEREIRO/2025</a:t>
              </a:r>
            </a:p>
            <a:p>
              <a:endParaRPr lang="pt-BR" sz="700" kern="100" dirty="0">
                <a:solidFill>
                  <a:schemeClr val="tx1"/>
                </a:solidFill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r>
                <a:rPr lang="pt-BR" sz="1100" kern="100" dirty="0">
                  <a:solidFill>
                    <a:schemeClr val="tx1"/>
                  </a:solidFill>
                  <a:latin typeface="+mj-lt"/>
                  <a:ea typeface="Aptos" panose="020B0004020202020204" pitchFamily="34" charset="0"/>
                  <a:cs typeface="Times New Roman" panose="02020603050405020304" pitchFamily="18" charset="0"/>
                </a:rPr>
                <a:t>	Salvador</a:t>
              </a:r>
            </a:p>
            <a:p>
              <a:r>
                <a:rPr lang="pt-BR" sz="700" kern="100" dirty="0">
                  <a:solidFill>
                    <a:schemeClr val="tx1"/>
                  </a:solidFill>
                  <a:ea typeface="Aptos" panose="020B0004020202020204" pitchFamily="34" charset="0"/>
                  <a:cs typeface="Times New Roman" panose="02020603050405020304" pitchFamily="18" charset="0"/>
                </a:rPr>
                <a:t>	MAIO/2025</a:t>
              </a:r>
            </a:p>
            <a:p>
              <a:endParaRPr lang="pt-BR" sz="700" dirty="0">
                <a:solidFill>
                  <a:schemeClr val="tx1"/>
                </a:solidFill>
              </a:endParaRPr>
            </a:p>
            <a:p>
              <a:r>
                <a:rPr lang="pt-BR" sz="1100" kern="100" dirty="0">
                  <a:solidFill>
                    <a:schemeClr val="tx1"/>
                  </a:solidFill>
                  <a:latin typeface="+mj-lt"/>
                  <a:ea typeface="Aptos" panose="020B0004020202020204" pitchFamily="34" charset="0"/>
                  <a:cs typeface="Times New Roman" panose="02020603050405020304" pitchFamily="18" charset="0"/>
                </a:rPr>
                <a:t>	São Luís</a:t>
              </a:r>
            </a:p>
            <a:p>
              <a:r>
                <a:rPr lang="pt-BR" sz="700" kern="100" dirty="0">
                  <a:solidFill>
                    <a:schemeClr val="tx1"/>
                  </a:solidFill>
                  <a:ea typeface="Aptos" panose="020B0004020202020204" pitchFamily="34" charset="0"/>
                  <a:cs typeface="Times New Roman" panose="02020603050405020304" pitchFamily="18" charset="0"/>
                </a:rPr>
                <a:t>	JUNHO/2025</a:t>
              </a:r>
            </a:p>
            <a:p>
              <a:endParaRPr lang="pt-BR" sz="700" kern="100" dirty="0">
                <a:solidFill>
                  <a:schemeClr val="tx1"/>
                </a:solidFill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r>
                <a:rPr lang="pt-BR" sz="1100" kern="100" dirty="0">
                  <a:solidFill>
                    <a:schemeClr val="tx1"/>
                  </a:solidFill>
                  <a:latin typeface="+mj-lt"/>
                  <a:ea typeface="Aptos" panose="020B0004020202020204" pitchFamily="34" charset="0"/>
                  <a:cs typeface="Times New Roman" panose="02020603050405020304" pitchFamily="18" charset="0"/>
                </a:rPr>
                <a:t>	Fortaleza</a:t>
              </a:r>
            </a:p>
            <a:p>
              <a:r>
                <a:rPr lang="pt-BR" sz="700" kern="100" dirty="0">
                  <a:solidFill>
                    <a:schemeClr val="tx1"/>
                  </a:solidFill>
                  <a:ea typeface="Aptos" panose="020B0004020202020204" pitchFamily="34" charset="0"/>
                  <a:cs typeface="Times New Roman" panose="02020603050405020304" pitchFamily="18" charset="0"/>
                </a:rPr>
                <a:t>	SETEMBRO/2025</a:t>
              </a:r>
            </a:p>
            <a:p>
              <a:endParaRPr lang="pt-BR" sz="700" kern="100" dirty="0">
                <a:solidFill>
                  <a:schemeClr val="tx1"/>
                </a:solidFill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r>
                <a:rPr lang="pt-BR" sz="1100" kern="100" dirty="0">
                  <a:solidFill>
                    <a:schemeClr val="tx1"/>
                  </a:solidFill>
                  <a:latin typeface="+mj-lt"/>
                  <a:ea typeface="Aptos" panose="020B0004020202020204" pitchFamily="34" charset="0"/>
                  <a:cs typeface="Times New Roman" panose="02020603050405020304" pitchFamily="18" charset="0"/>
                </a:rPr>
                <a:t>	Rio de Janeiro</a:t>
              </a:r>
            </a:p>
            <a:p>
              <a:r>
                <a:rPr lang="pt-BR" sz="700" kern="100" dirty="0">
                  <a:solidFill>
                    <a:schemeClr val="tx1"/>
                  </a:solidFill>
                  <a:ea typeface="Aptos" panose="020B0004020202020204" pitchFamily="34" charset="0"/>
                  <a:cs typeface="Times New Roman" panose="02020603050405020304" pitchFamily="18" charset="0"/>
                </a:rPr>
                <a:t>	OUTUBRO/2025</a:t>
              </a:r>
            </a:p>
            <a:p>
              <a:endParaRPr lang="pt-BR" sz="700" dirty="0">
                <a:solidFill>
                  <a:schemeClr val="tx1"/>
                </a:solidFill>
              </a:endParaRPr>
            </a:p>
            <a:p>
              <a:r>
                <a:rPr lang="pt-BR" sz="1100" kern="100" dirty="0">
                  <a:solidFill>
                    <a:schemeClr val="tx1"/>
                  </a:solidFill>
                  <a:latin typeface="+mj-lt"/>
                  <a:ea typeface="Aptos" panose="020B0004020202020204" pitchFamily="34" charset="0"/>
                  <a:cs typeface="Times New Roman" panose="02020603050405020304" pitchFamily="18" charset="0"/>
                </a:rPr>
                <a:t>	Santos</a:t>
              </a:r>
            </a:p>
            <a:p>
              <a:r>
                <a:rPr lang="pt-BR" sz="700" kern="100" dirty="0">
                  <a:solidFill>
                    <a:schemeClr val="tx1"/>
                  </a:solidFill>
                  <a:ea typeface="Aptos" panose="020B0004020202020204" pitchFamily="34" charset="0"/>
                  <a:cs typeface="Times New Roman" panose="02020603050405020304" pitchFamily="18" charset="0"/>
                </a:rPr>
                <a:t>	DEZEMBRO/2025</a:t>
              </a:r>
              <a:endParaRPr lang="pt-BR" sz="700" dirty="0">
                <a:solidFill>
                  <a:schemeClr val="tx1"/>
                </a:solidFill>
              </a:endParaRPr>
            </a:p>
          </p:txBody>
        </p:sp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E3E67853-F320-B0A8-5873-D54EF733970C}"/>
                </a:ext>
              </a:extLst>
            </p:cNvPr>
            <p:cNvGrpSpPr/>
            <p:nvPr/>
          </p:nvGrpSpPr>
          <p:grpSpPr>
            <a:xfrm>
              <a:off x="755542" y="2827452"/>
              <a:ext cx="114339" cy="1203095"/>
              <a:chOff x="1073162" y="4119948"/>
              <a:chExt cx="114339" cy="1203095"/>
            </a:xfrm>
          </p:grpSpPr>
          <p:sp>
            <p:nvSpPr>
              <p:cNvPr id="30" name="Elipse 29">
                <a:extLst>
                  <a:ext uri="{FF2B5EF4-FFF2-40B4-BE49-F238E27FC236}">
                    <a16:creationId xmlns:a16="http://schemas.microsoft.com/office/drawing/2014/main" id="{B83D232D-B640-5656-CCA9-7348626AB7F4}"/>
                  </a:ext>
                </a:extLst>
              </p:cNvPr>
              <p:cNvSpPr/>
              <p:nvPr/>
            </p:nvSpPr>
            <p:spPr>
              <a:xfrm>
                <a:off x="1073162" y="4119948"/>
                <a:ext cx="114339" cy="114339"/>
              </a:xfrm>
              <a:prstGeom prst="ellipse">
                <a:avLst/>
              </a:prstGeom>
              <a:solidFill>
                <a:srgbClr val="FFC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700"/>
              </a:p>
            </p:txBody>
          </p:sp>
          <p:sp>
            <p:nvSpPr>
              <p:cNvPr id="31" name="Elipse 30">
                <a:extLst>
                  <a:ext uri="{FF2B5EF4-FFF2-40B4-BE49-F238E27FC236}">
                    <a16:creationId xmlns:a16="http://schemas.microsoft.com/office/drawing/2014/main" id="{C48504FA-53AB-A3FA-B93E-47E48AE198C2}"/>
                  </a:ext>
                </a:extLst>
              </p:cNvPr>
              <p:cNvSpPr/>
              <p:nvPr/>
            </p:nvSpPr>
            <p:spPr>
              <a:xfrm>
                <a:off x="1073162" y="4664326"/>
                <a:ext cx="114339" cy="114339"/>
              </a:xfrm>
              <a:prstGeom prst="ellipse">
                <a:avLst/>
              </a:prstGeom>
              <a:solidFill>
                <a:srgbClr val="FFC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700"/>
              </a:p>
            </p:txBody>
          </p:sp>
          <p:sp>
            <p:nvSpPr>
              <p:cNvPr id="448" name="Elipse 447">
                <a:extLst>
                  <a:ext uri="{FF2B5EF4-FFF2-40B4-BE49-F238E27FC236}">
                    <a16:creationId xmlns:a16="http://schemas.microsoft.com/office/drawing/2014/main" id="{E0B419DA-C183-6F47-EA7C-06E67E88BC49}"/>
                  </a:ext>
                </a:extLst>
              </p:cNvPr>
              <p:cNvSpPr/>
              <p:nvPr/>
            </p:nvSpPr>
            <p:spPr>
              <a:xfrm>
                <a:off x="1073162" y="5208704"/>
                <a:ext cx="114339" cy="114339"/>
              </a:xfrm>
              <a:prstGeom prst="ellipse">
                <a:avLst/>
              </a:prstGeom>
              <a:solidFill>
                <a:srgbClr val="FFC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700"/>
              </a:p>
            </p:txBody>
          </p:sp>
          <p:cxnSp>
            <p:nvCxnSpPr>
              <p:cNvPr id="449" name="Conector reto 448">
                <a:extLst>
                  <a:ext uri="{FF2B5EF4-FFF2-40B4-BE49-F238E27FC236}">
                    <a16:creationId xmlns:a16="http://schemas.microsoft.com/office/drawing/2014/main" id="{54057A34-B0D1-0565-52D8-850ED87CBFD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30331" y="4234792"/>
                <a:ext cx="1" cy="431160"/>
              </a:xfrm>
              <a:prstGeom prst="line">
                <a:avLst/>
              </a:prstGeom>
              <a:noFill/>
              <a:ln w="1905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450" name="Conector reto 449">
                <a:extLst>
                  <a:ext uri="{FF2B5EF4-FFF2-40B4-BE49-F238E27FC236}">
                    <a16:creationId xmlns:a16="http://schemas.microsoft.com/office/drawing/2014/main" id="{506C4D55-F100-7C18-E533-BA10D93D942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30330" y="4780291"/>
                <a:ext cx="2" cy="431160"/>
              </a:xfrm>
              <a:prstGeom prst="line">
                <a:avLst/>
              </a:prstGeom>
              <a:noFill/>
              <a:ln w="1905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grpSp>
          <p:nvGrpSpPr>
            <p:cNvPr id="21" name="Agrupar 20">
              <a:extLst>
                <a:ext uri="{FF2B5EF4-FFF2-40B4-BE49-F238E27FC236}">
                  <a16:creationId xmlns:a16="http://schemas.microsoft.com/office/drawing/2014/main" id="{55AFBEE6-0497-C7DF-DF17-66292DEB8E60}"/>
                </a:ext>
              </a:extLst>
            </p:cNvPr>
            <p:cNvGrpSpPr/>
            <p:nvPr/>
          </p:nvGrpSpPr>
          <p:grpSpPr>
            <a:xfrm>
              <a:off x="3261258" y="2805673"/>
              <a:ext cx="114339" cy="1203095"/>
              <a:chOff x="1407092" y="4098169"/>
              <a:chExt cx="114339" cy="1203095"/>
            </a:xfrm>
          </p:grpSpPr>
          <p:sp>
            <p:nvSpPr>
              <p:cNvPr id="22" name="Elipse 21">
                <a:extLst>
                  <a:ext uri="{FF2B5EF4-FFF2-40B4-BE49-F238E27FC236}">
                    <a16:creationId xmlns:a16="http://schemas.microsoft.com/office/drawing/2014/main" id="{E222A1AE-0185-FEAC-41CA-BB3B450F61EB}"/>
                  </a:ext>
                </a:extLst>
              </p:cNvPr>
              <p:cNvSpPr/>
              <p:nvPr/>
            </p:nvSpPr>
            <p:spPr>
              <a:xfrm>
                <a:off x="1407092" y="4098169"/>
                <a:ext cx="114339" cy="114339"/>
              </a:xfrm>
              <a:prstGeom prst="ellipse">
                <a:avLst/>
              </a:prstGeom>
              <a:solidFill>
                <a:srgbClr val="FFC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700" dirty="0"/>
              </a:p>
            </p:txBody>
          </p:sp>
          <p:sp>
            <p:nvSpPr>
              <p:cNvPr id="23" name="Elipse 22">
                <a:extLst>
                  <a:ext uri="{FF2B5EF4-FFF2-40B4-BE49-F238E27FC236}">
                    <a16:creationId xmlns:a16="http://schemas.microsoft.com/office/drawing/2014/main" id="{F5086762-984A-0EBA-7B5E-3A2401AC1ACB}"/>
                  </a:ext>
                </a:extLst>
              </p:cNvPr>
              <p:cNvSpPr/>
              <p:nvPr/>
            </p:nvSpPr>
            <p:spPr>
              <a:xfrm>
                <a:off x="1407092" y="4646920"/>
                <a:ext cx="114339" cy="114339"/>
              </a:xfrm>
              <a:prstGeom prst="ellipse">
                <a:avLst/>
              </a:prstGeom>
              <a:solidFill>
                <a:srgbClr val="FFC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700" dirty="0"/>
              </a:p>
            </p:txBody>
          </p:sp>
          <p:sp>
            <p:nvSpPr>
              <p:cNvPr id="27" name="Elipse 26">
                <a:extLst>
                  <a:ext uri="{FF2B5EF4-FFF2-40B4-BE49-F238E27FC236}">
                    <a16:creationId xmlns:a16="http://schemas.microsoft.com/office/drawing/2014/main" id="{D16F6D07-E2EC-56BC-52F3-63FF71CEA423}"/>
                  </a:ext>
                </a:extLst>
              </p:cNvPr>
              <p:cNvSpPr/>
              <p:nvPr/>
            </p:nvSpPr>
            <p:spPr>
              <a:xfrm>
                <a:off x="1407092" y="5186925"/>
                <a:ext cx="114339" cy="114339"/>
              </a:xfrm>
              <a:prstGeom prst="ellipse">
                <a:avLst/>
              </a:prstGeom>
              <a:solidFill>
                <a:srgbClr val="FFC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700"/>
              </a:p>
            </p:txBody>
          </p:sp>
          <p:cxnSp>
            <p:nvCxnSpPr>
              <p:cNvPr id="28" name="Conector reto 27">
                <a:extLst>
                  <a:ext uri="{FF2B5EF4-FFF2-40B4-BE49-F238E27FC236}">
                    <a16:creationId xmlns:a16="http://schemas.microsoft.com/office/drawing/2014/main" id="{04903BF1-798B-6464-F543-A45E7045758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464262" y="4209761"/>
                <a:ext cx="1" cy="431160"/>
              </a:xfrm>
              <a:prstGeom prst="line">
                <a:avLst/>
              </a:prstGeom>
              <a:noFill/>
              <a:ln w="1905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9" name="Conector reto 28">
                <a:extLst>
                  <a:ext uri="{FF2B5EF4-FFF2-40B4-BE49-F238E27FC236}">
                    <a16:creationId xmlns:a16="http://schemas.microsoft.com/office/drawing/2014/main" id="{1D574611-FCB0-C633-2175-3F0A94218F0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464261" y="4758512"/>
                <a:ext cx="2" cy="431160"/>
              </a:xfrm>
              <a:prstGeom prst="line">
                <a:avLst/>
              </a:prstGeom>
              <a:noFill/>
              <a:ln w="1905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</p:grpSp>
      <p:sp>
        <p:nvSpPr>
          <p:cNvPr id="451" name="Rectangle: Rounded Corners 24">
            <a:extLst>
              <a:ext uri="{FF2B5EF4-FFF2-40B4-BE49-F238E27FC236}">
                <a16:creationId xmlns:a16="http://schemas.microsoft.com/office/drawing/2014/main" id="{673C5B35-B657-0533-FB15-66B85C19901B}"/>
              </a:ext>
            </a:extLst>
          </p:cNvPr>
          <p:cNvSpPr/>
          <p:nvPr/>
        </p:nvSpPr>
        <p:spPr>
          <a:xfrm>
            <a:off x="6027698" y="1887601"/>
            <a:ext cx="5835085" cy="592201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80000" tIns="0" rIns="180000" bIns="0" anchor="ctr"/>
          <a:lstStyle/>
          <a:p>
            <a:pPr>
              <a:defRPr>
                <a:solidFill>
                  <a:srgbClr val="FFFFFF"/>
                </a:solidFill>
              </a:defRPr>
            </a:pPr>
            <a:r>
              <a:rPr lang="pt-BR" sz="1100" dirty="0">
                <a:solidFill>
                  <a:srgbClr val="00822D"/>
                </a:solidFill>
                <a:latin typeface="Gilroy-Bold" panose="00000800000000000000" pitchFamily="2" charset="0"/>
              </a:rPr>
              <a:t>Iniciativa itinerante com objetivo de desenvolver, difundir e promover local e nacionalmente a cultura da inovação nos portos públicos brasileiros (</a:t>
            </a:r>
            <a:r>
              <a:rPr lang="pt-BR" sz="1100" dirty="0" err="1">
                <a:solidFill>
                  <a:srgbClr val="00822D"/>
                </a:solidFill>
                <a:latin typeface="Gilroy-Bold" panose="00000800000000000000" pitchFamily="2" charset="0"/>
              </a:rPr>
              <a:t>MPor</a:t>
            </a:r>
            <a:r>
              <a:rPr lang="pt-BR" sz="1100" dirty="0">
                <a:solidFill>
                  <a:srgbClr val="00822D"/>
                </a:solidFill>
                <a:latin typeface="Gilroy-Bold" panose="00000800000000000000" pitchFamily="2" charset="0"/>
              </a:rPr>
              <a:t> e Antaq)</a:t>
            </a:r>
          </a:p>
        </p:txBody>
      </p:sp>
      <p:sp>
        <p:nvSpPr>
          <p:cNvPr id="14" name="Rectangle 65">
            <a:extLst>
              <a:ext uri="{FF2B5EF4-FFF2-40B4-BE49-F238E27FC236}">
                <a16:creationId xmlns:a16="http://schemas.microsoft.com/office/drawing/2014/main" id="{04061E97-0430-370B-9A8F-61A5CEB2D39D}"/>
              </a:ext>
            </a:extLst>
          </p:cNvPr>
          <p:cNvSpPr/>
          <p:nvPr/>
        </p:nvSpPr>
        <p:spPr>
          <a:xfrm>
            <a:off x="1137" y="0"/>
            <a:ext cx="1130333" cy="160656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2"/>
          </a:p>
        </p:txBody>
      </p:sp>
      <p:sp>
        <p:nvSpPr>
          <p:cNvPr id="16" name="TextBox 90">
            <a:extLst>
              <a:ext uri="{FF2B5EF4-FFF2-40B4-BE49-F238E27FC236}">
                <a16:creationId xmlns:a16="http://schemas.microsoft.com/office/drawing/2014/main" id="{9B5DFCB0-F944-3107-B589-AB08925827CF}"/>
              </a:ext>
            </a:extLst>
          </p:cNvPr>
          <p:cNvSpPr txBox="1"/>
          <p:nvPr/>
        </p:nvSpPr>
        <p:spPr>
          <a:xfrm>
            <a:off x="408001" y="357434"/>
            <a:ext cx="3910381" cy="1200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8583" rIns="18583">
            <a:spAutoFit/>
          </a:bodyPr>
          <a:lstStyle>
            <a:lvl1pPr algn="ctr">
              <a:defRPr sz="8000" b="1"/>
            </a:lvl1pPr>
          </a:lstStyle>
          <a:p>
            <a:pPr algn="l"/>
            <a:r>
              <a:rPr lang="pt-BR" sz="3600" b="0" dirty="0">
                <a:solidFill>
                  <a:schemeClr val="bg1"/>
                </a:solidFill>
                <a:latin typeface="+mj-lt"/>
              </a:rPr>
              <a:t>Programa Navegue Simples</a:t>
            </a:r>
          </a:p>
        </p:txBody>
      </p:sp>
      <p:sp>
        <p:nvSpPr>
          <p:cNvPr id="9" name="Rectangle: Rounded Corners 24">
            <a:extLst>
              <a:ext uri="{FF2B5EF4-FFF2-40B4-BE49-F238E27FC236}">
                <a16:creationId xmlns:a16="http://schemas.microsoft.com/office/drawing/2014/main" id="{C306BE41-1656-B228-EAD6-A10456D8D54A}"/>
              </a:ext>
            </a:extLst>
          </p:cNvPr>
          <p:cNvSpPr/>
          <p:nvPr/>
        </p:nvSpPr>
        <p:spPr>
          <a:xfrm>
            <a:off x="6410581" y="1476074"/>
            <a:ext cx="4450839" cy="3333780"/>
          </a:xfrm>
          <a:prstGeom prst="roundRect">
            <a:avLst>
              <a:gd name="adj" fmla="val 0"/>
            </a:avLst>
          </a:prstGeom>
          <a:noFill/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80000" rIns="180000" bIns="144000" anchor="ctr"/>
          <a:lstStyle/>
          <a:p>
            <a:pPr>
              <a:spcBef>
                <a:spcPts val="1200"/>
              </a:spcBef>
              <a:defRPr>
                <a:solidFill>
                  <a:srgbClr val="FFFFFF"/>
                </a:solidFill>
              </a:defRPr>
            </a:pPr>
            <a:endParaRPr lang="pt-BR" sz="1200" dirty="0">
              <a:solidFill>
                <a:schemeClr val="tx2"/>
              </a:solidFill>
              <a:latin typeface="Gilroy-Bold" panose="00000800000000000000" pitchFamily="2" charset="0"/>
            </a:endParaRPr>
          </a:p>
        </p:txBody>
      </p:sp>
      <p:sp>
        <p:nvSpPr>
          <p:cNvPr id="10" name="TextBox 90">
            <a:extLst>
              <a:ext uri="{FF2B5EF4-FFF2-40B4-BE49-F238E27FC236}">
                <a16:creationId xmlns:a16="http://schemas.microsoft.com/office/drawing/2014/main" id="{F18CF09F-91F1-B846-13A0-7CC94F1755F8}"/>
              </a:ext>
            </a:extLst>
          </p:cNvPr>
          <p:cNvSpPr txBox="1"/>
          <p:nvPr/>
        </p:nvSpPr>
        <p:spPr>
          <a:xfrm>
            <a:off x="6113407" y="712855"/>
            <a:ext cx="4185684" cy="1200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8583" rIns="18583">
            <a:spAutoFit/>
          </a:bodyPr>
          <a:lstStyle>
            <a:lvl1pPr algn="ctr">
              <a:defRPr sz="8000" b="1"/>
            </a:lvl1pPr>
          </a:lstStyle>
          <a:p>
            <a:pPr algn="l"/>
            <a:r>
              <a:rPr lang="pt-BR" sz="3600" b="0" dirty="0">
                <a:solidFill>
                  <a:schemeClr val="bg1"/>
                </a:solidFill>
                <a:latin typeface="+mj-lt"/>
              </a:rPr>
              <a:t>Caravanas da Inovação Portuária</a:t>
            </a: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757C2A7E-980E-705C-D1D3-917165293C7C}"/>
              </a:ext>
            </a:extLst>
          </p:cNvPr>
          <p:cNvGrpSpPr/>
          <p:nvPr/>
        </p:nvGrpSpPr>
        <p:grpSpPr>
          <a:xfrm>
            <a:off x="10636421" y="1360293"/>
            <a:ext cx="1044346" cy="390460"/>
            <a:chOff x="1035386" y="2244345"/>
            <a:chExt cx="4263673" cy="1594101"/>
          </a:xfrm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6121C8E8-0967-0E50-516C-0C1936A8A817}"/>
                </a:ext>
              </a:extLst>
            </p:cNvPr>
            <p:cNvSpPr/>
            <p:nvPr/>
          </p:nvSpPr>
          <p:spPr>
            <a:xfrm>
              <a:off x="1035386" y="2244345"/>
              <a:ext cx="4263673" cy="1594101"/>
            </a:xfrm>
            <a:prstGeom prst="roundRect">
              <a:avLst>
                <a:gd name="adj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rIns="360000" rtlCol="0" anchor="ctr"/>
            <a:lstStyle/>
            <a:p>
              <a:endParaRPr lang="pt-BR" sz="2800" dirty="0">
                <a:latin typeface="Rawline" panose="00000500000000000000" pitchFamily="2" charset="0"/>
              </a:endParaRPr>
            </a:p>
            <a:p>
              <a:endParaRPr lang="pt-BR" sz="2800" dirty="0">
                <a:latin typeface="Rawline" panose="00000500000000000000" pitchFamily="2" charset="0"/>
              </a:endParaRPr>
            </a:p>
            <a:p>
              <a:endParaRPr lang="pt-BR" sz="2800" dirty="0">
                <a:latin typeface="Rawline" panose="00000500000000000000" pitchFamily="2" charset="0"/>
              </a:endParaRPr>
            </a:p>
            <a:p>
              <a:endParaRPr lang="pt-BR" sz="2800" dirty="0">
                <a:latin typeface="Rawline" panose="00000500000000000000" pitchFamily="2" charset="0"/>
              </a:endParaRPr>
            </a:p>
            <a:p>
              <a:endParaRPr lang="pt-BR" sz="2800" dirty="0">
                <a:latin typeface="Rawline" panose="00000500000000000000" pitchFamily="2" charset="0"/>
              </a:endParaRPr>
            </a:p>
            <a:p>
              <a:endParaRPr lang="pt-BR" sz="2800" dirty="0">
                <a:latin typeface="Rawline" panose="00000500000000000000" pitchFamily="2" charset="0"/>
              </a:endParaRPr>
            </a:p>
            <a:p>
              <a:endParaRPr lang="pt-BR" sz="2800" dirty="0">
                <a:latin typeface="Rawline" panose="00000500000000000000" pitchFamily="2" charset="0"/>
              </a:endParaRPr>
            </a:p>
            <a:p>
              <a:pPr algn="ctr"/>
              <a:endParaRPr lang="pt-BR" dirty="0"/>
            </a:p>
          </p:txBody>
        </p:sp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F92EACB5-E459-1026-5023-A310489BA6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88138" y="2505175"/>
              <a:ext cx="3779604" cy="1072440"/>
            </a:xfrm>
            <a:prstGeom prst="rect">
              <a:avLst/>
            </a:prstGeom>
          </p:spPr>
        </p:pic>
      </p:grpSp>
      <p:sp>
        <p:nvSpPr>
          <p:cNvPr id="452" name="TextBox 90">
            <a:extLst>
              <a:ext uri="{FF2B5EF4-FFF2-40B4-BE49-F238E27FC236}">
                <a16:creationId xmlns:a16="http://schemas.microsoft.com/office/drawing/2014/main" id="{D89EE13B-5778-17D1-BC51-39122EC81034}"/>
              </a:ext>
            </a:extLst>
          </p:cNvPr>
          <p:cNvSpPr txBox="1"/>
          <p:nvPr/>
        </p:nvSpPr>
        <p:spPr>
          <a:xfrm>
            <a:off x="408001" y="4140053"/>
            <a:ext cx="4185684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8583" rIns="18583">
            <a:spAutoFit/>
          </a:bodyPr>
          <a:lstStyle>
            <a:lvl1pPr algn="ctr">
              <a:defRPr sz="8000" b="1"/>
            </a:lvl1pPr>
          </a:lstStyle>
          <a:p>
            <a:pPr algn="l"/>
            <a:r>
              <a:rPr lang="pt-BR" sz="2800" b="0" dirty="0">
                <a:solidFill>
                  <a:schemeClr val="bg1"/>
                </a:solidFill>
                <a:latin typeface="+mj-lt"/>
              </a:rPr>
              <a:t>Governança</a:t>
            </a:r>
          </a:p>
        </p:txBody>
      </p:sp>
      <p:sp>
        <p:nvSpPr>
          <p:cNvPr id="453" name="Rectangle: Rounded Corners 24">
            <a:extLst>
              <a:ext uri="{FF2B5EF4-FFF2-40B4-BE49-F238E27FC236}">
                <a16:creationId xmlns:a16="http://schemas.microsoft.com/office/drawing/2014/main" id="{5964B4DE-D621-A36E-83E4-A842B26054FD}"/>
              </a:ext>
            </a:extLst>
          </p:cNvPr>
          <p:cNvSpPr/>
          <p:nvPr/>
        </p:nvSpPr>
        <p:spPr>
          <a:xfrm>
            <a:off x="5457745" y="4201744"/>
            <a:ext cx="3119725" cy="821406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 w="12700">
            <a:miter lim="400000"/>
          </a:ln>
          <a:effectLst/>
        </p:spPr>
        <p:txBody>
          <a:bodyPr lIns="144000" rIns="108000" anchor="ctr"/>
          <a:lstStyle/>
          <a:p>
            <a:pPr>
              <a:defRPr>
                <a:solidFill>
                  <a:srgbClr val="FFFFFF"/>
                </a:solidFill>
              </a:defRPr>
            </a:pPr>
            <a:r>
              <a:rPr lang="pt-BR" sz="1000" dirty="0">
                <a:solidFill>
                  <a:srgbClr val="FFFFFF"/>
                </a:solidFill>
              </a:rPr>
              <a:t>Publicação de Portaria do Planejamento Estratégico Institucional – PEI</a:t>
            </a:r>
          </a:p>
        </p:txBody>
      </p:sp>
      <p:sp>
        <p:nvSpPr>
          <p:cNvPr id="454" name="Rectangle: Rounded Corners 24">
            <a:extLst>
              <a:ext uri="{FF2B5EF4-FFF2-40B4-BE49-F238E27FC236}">
                <a16:creationId xmlns:a16="http://schemas.microsoft.com/office/drawing/2014/main" id="{FCE76A18-8E07-C5E6-5E9D-1D70B97A14EA}"/>
              </a:ext>
            </a:extLst>
          </p:cNvPr>
          <p:cNvSpPr/>
          <p:nvPr/>
        </p:nvSpPr>
        <p:spPr>
          <a:xfrm>
            <a:off x="8709793" y="4189947"/>
            <a:ext cx="3119725" cy="821406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 w="12700">
            <a:miter lim="400000"/>
          </a:ln>
          <a:effectLst/>
        </p:spPr>
        <p:txBody>
          <a:bodyPr lIns="144000" rIns="108000" anchor="ctr"/>
          <a:lstStyle/>
          <a:p>
            <a:pPr>
              <a:defRPr>
                <a:solidFill>
                  <a:srgbClr val="FFFFFF"/>
                </a:solidFill>
              </a:defRPr>
            </a:pPr>
            <a:r>
              <a:rPr lang="pt-BR" sz="1000" dirty="0">
                <a:solidFill>
                  <a:srgbClr val="FFFFFF"/>
                </a:solidFill>
              </a:rPr>
              <a:t>Corregedoria no grupo 3 do Índice de Desempenho e Execução da Atividade Correcional da CGU</a:t>
            </a:r>
          </a:p>
        </p:txBody>
      </p:sp>
      <p:sp>
        <p:nvSpPr>
          <p:cNvPr id="455" name="Rectangle: Rounded Corners 24">
            <a:extLst>
              <a:ext uri="{FF2B5EF4-FFF2-40B4-BE49-F238E27FC236}">
                <a16:creationId xmlns:a16="http://schemas.microsoft.com/office/drawing/2014/main" id="{2CC0621F-BEF2-D1BC-9C89-2805819196D8}"/>
              </a:ext>
            </a:extLst>
          </p:cNvPr>
          <p:cNvSpPr/>
          <p:nvPr/>
        </p:nvSpPr>
        <p:spPr>
          <a:xfrm>
            <a:off x="5457745" y="5138552"/>
            <a:ext cx="3119725" cy="821406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 w="12700">
            <a:miter lim="400000"/>
          </a:ln>
          <a:effectLst/>
        </p:spPr>
        <p:txBody>
          <a:bodyPr lIns="144000" rIns="108000" anchor="ctr"/>
          <a:lstStyle/>
          <a:p>
            <a:pPr>
              <a:defRPr>
                <a:solidFill>
                  <a:srgbClr val="FFFFFF"/>
                </a:solidFill>
              </a:defRPr>
            </a:pPr>
            <a:r>
              <a:rPr lang="pt-BR" sz="1000" dirty="0">
                <a:solidFill>
                  <a:srgbClr val="FFFFFF"/>
                </a:solidFill>
              </a:rPr>
              <a:t>Aprovação do Programa e do Plano de Integridade pelo Comitê de Integridade e Transparência</a:t>
            </a:r>
          </a:p>
        </p:txBody>
      </p:sp>
      <p:sp>
        <p:nvSpPr>
          <p:cNvPr id="456" name="Rectangle: Rounded Corners 24">
            <a:extLst>
              <a:ext uri="{FF2B5EF4-FFF2-40B4-BE49-F238E27FC236}">
                <a16:creationId xmlns:a16="http://schemas.microsoft.com/office/drawing/2014/main" id="{F827BE1B-D717-B0D6-2819-08D391FD10E1}"/>
              </a:ext>
            </a:extLst>
          </p:cNvPr>
          <p:cNvSpPr/>
          <p:nvPr/>
        </p:nvSpPr>
        <p:spPr>
          <a:xfrm>
            <a:off x="8709793" y="5141791"/>
            <a:ext cx="3119725" cy="821406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 w="12700">
            <a:miter lim="400000"/>
          </a:ln>
          <a:effectLst/>
        </p:spPr>
        <p:txBody>
          <a:bodyPr lIns="144000" rIns="108000" anchor="ctr"/>
          <a:lstStyle/>
          <a:p>
            <a:pPr>
              <a:defRPr>
                <a:solidFill>
                  <a:srgbClr val="FFFFFF"/>
                </a:solidFill>
              </a:defRPr>
            </a:pPr>
            <a:r>
              <a:rPr lang="pt-BR" sz="1000" dirty="0">
                <a:solidFill>
                  <a:srgbClr val="FFFFFF"/>
                </a:solidFill>
              </a:rPr>
              <a:t>Finalização da assessoria 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rPr lang="pt-BR" sz="1000" dirty="0">
                <a:solidFill>
                  <a:srgbClr val="FFFFFF"/>
                </a:solidFill>
              </a:rPr>
              <a:t>para aprimoramento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rPr lang="pt-BR" sz="1000" dirty="0">
                <a:solidFill>
                  <a:srgbClr val="FFFFFF"/>
                </a:solidFill>
              </a:rPr>
              <a:t> da gestão de integridade 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rPr lang="pt-BR" sz="1000" dirty="0">
                <a:solidFill>
                  <a:srgbClr val="FFFFFF"/>
                </a:solidFill>
              </a:rPr>
              <a:t>com a CGU</a:t>
            </a:r>
            <a:endParaRPr sz="100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8" name="Rectangle: Rounded Corners 24">
            <a:extLst>
              <a:ext uri="{FF2B5EF4-FFF2-40B4-BE49-F238E27FC236}">
                <a16:creationId xmlns:a16="http://schemas.microsoft.com/office/drawing/2014/main" id="{00DFD529-3EE5-82DB-423A-9F15401A2C6A}"/>
              </a:ext>
            </a:extLst>
          </p:cNvPr>
          <p:cNvSpPr/>
          <p:nvPr/>
        </p:nvSpPr>
        <p:spPr>
          <a:xfrm>
            <a:off x="408001" y="1827212"/>
            <a:ext cx="5368076" cy="157853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80000" rIns="180000" bIns="144000" anchor="ctr"/>
          <a:lstStyle/>
          <a:p>
            <a:pPr>
              <a:defRPr>
                <a:solidFill>
                  <a:srgbClr val="FFFFFF"/>
                </a:solidFill>
              </a:defRPr>
            </a:pPr>
            <a:r>
              <a:rPr lang="pt-BR" sz="1200" dirty="0">
                <a:solidFill>
                  <a:srgbClr val="00822D"/>
                </a:solidFill>
                <a:latin typeface="Gilroy-Bold" panose="00000800000000000000" pitchFamily="2" charset="0"/>
              </a:rPr>
              <a:t>Programa estratégico permanente dedicado a medidas de desburocratização, inovação e simplificação das outorgas portuárias</a:t>
            </a:r>
          </a:p>
          <a:p>
            <a:pPr>
              <a:defRPr>
                <a:solidFill>
                  <a:srgbClr val="FFFFFF"/>
                </a:solidFill>
              </a:defRPr>
            </a:pPr>
            <a:endParaRPr lang="pt-BR" sz="1100" dirty="0">
              <a:solidFill>
                <a:srgbClr val="FFC000"/>
              </a:solidFill>
              <a:latin typeface="Gilroy-Bold" panose="00000800000000000000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  <a:defRPr>
                <a:solidFill>
                  <a:srgbClr val="FFFFFF"/>
                </a:solidFill>
              </a:defRPr>
            </a:pPr>
            <a:r>
              <a:rPr lang="pt-BR" sz="900" dirty="0">
                <a:solidFill>
                  <a:srgbClr val="25303A"/>
                </a:solidFill>
              </a:rPr>
              <a:t>Reduzir a burocracia e simplificar</a:t>
            </a:r>
          </a:p>
          <a:p>
            <a:pPr marL="171450" indent="-171450">
              <a:buFont typeface="Arial" panose="020B0604020202020204" pitchFamily="34" charset="0"/>
              <a:buChar char="•"/>
              <a:defRPr>
                <a:solidFill>
                  <a:srgbClr val="FFFFFF"/>
                </a:solidFill>
              </a:defRPr>
            </a:pPr>
            <a:r>
              <a:rPr lang="pt-BR" sz="900" dirty="0">
                <a:solidFill>
                  <a:srgbClr val="25303A"/>
                </a:solidFill>
              </a:rPr>
              <a:t>Melhorar a eficiência da política de outorgas</a:t>
            </a:r>
          </a:p>
          <a:p>
            <a:pPr marL="171450" indent="-171450">
              <a:buFont typeface="Arial" panose="020B0604020202020204" pitchFamily="34" charset="0"/>
              <a:buChar char="•"/>
              <a:defRPr>
                <a:solidFill>
                  <a:srgbClr val="FFFFFF"/>
                </a:solidFill>
              </a:defRPr>
            </a:pPr>
            <a:r>
              <a:rPr lang="pt-BR" sz="900" dirty="0">
                <a:solidFill>
                  <a:srgbClr val="25303A"/>
                </a:solidFill>
              </a:rPr>
              <a:t>Promover e fomentar a inovação no setor portuário.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E0E94003-FD31-E4A0-B8FE-1A1ACEBE318F}"/>
              </a:ext>
            </a:extLst>
          </p:cNvPr>
          <p:cNvGrpSpPr/>
          <p:nvPr/>
        </p:nvGrpSpPr>
        <p:grpSpPr>
          <a:xfrm>
            <a:off x="3775248" y="2593631"/>
            <a:ext cx="1741241" cy="651016"/>
            <a:chOff x="953614" y="3958686"/>
            <a:chExt cx="4263674" cy="1594101"/>
          </a:xfrm>
        </p:grpSpPr>
        <p:sp>
          <p:nvSpPr>
            <p:cNvPr id="4" name="Retângulo: Cantos Arredondados 3">
              <a:extLst>
                <a:ext uri="{FF2B5EF4-FFF2-40B4-BE49-F238E27FC236}">
                  <a16:creationId xmlns:a16="http://schemas.microsoft.com/office/drawing/2014/main" id="{81F7B855-8D03-3066-04F8-B53552009811}"/>
                </a:ext>
              </a:extLst>
            </p:cNvPr>
            <p:cNvSpPr/>
            <p:nvPr/>
          </p:nvSpPr>
          <p:spPr>
            <a:xfrm>
              <a:off x="953614" y="3958686"/>
              <a:ext cx="4263674" cy="1594101"/>
            </a:xfrm>
            <a:prstGeom prst="roundRect">
              <a:avLst>
                <a:gd name="adj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rIns="360000" rtlCol="0" anchor="ctr"/>
            <a:lstStyle/>
            <a:p>
              <a:endParaRPr lang="pt-BR" sz="2800" dirty="0">
                <a:latin typeface="Rawline" panose="00000500000000000000" pitchFamily="2" charset="0"/>
              </a:endParaRPr>
            </a:p>
            <a:p>
              <a:endParaRPr lang="pt-BR" sz="2800" dirty="0">
                <a:latin typeface="Rawline" panose="00000500000000000000" pitchFamily="2" charset="0"/>
              </a:endParaRPr>
            </a:p>
            <a:p>
              <a:endParaRPr lang="pt-BR" sz="2800" dirty="0">
                <a:latin typeface="Rawline" panose="00000500000000000000" pitchFamily="2" charset="0"/>
              </a:endParaRPr>
            </a:p>
            <a:p>
              <a:endParaRPr lang="pt-BR" sz="2800" dirty="0">
                <a:latin typeface="Rawline" panose="00000500000000000000" pitchFamily="2" charset="0"/>
              </a:endParaRPr>
            </a:p>
            <a:p>
              <a:endParaRPr lang="pt-BR" sz="2800" dirty="0">
                <a:latin typeface="Rawline" panose="00000500000000000000" pitchFamily="2" charset="0"/>
              </a:endParaRPr>
            </a:p>
            <a:p>
              <a:endParaRPr lang="pt-BR" sz="2800" dirty="0">
                <a:latin typeface="Rawline" panose="00000500000000000000" pitchFamily="2" charset="0"/>
              </a:endParaRPr>
            </a:p>
            <a:p>
              <a:endParaRPr lang="pt-BR" sz="2800" dirty="0">
                <a:latin typeface="Rawline" panose="00000500000000000000" pitchFamily="2" charset="0"/>
              </a:endParaRPr>
            </a:p>
            <a:p>
              <a:pPr algn="ctr"/>
              <a:endParaRPr lang="pt-BR" dirty="0"/>
            </a:p>
          </p:txBody>
        </p:sp>
        <p:pic>
          <p:nvPicPr>
            <p:cNvPr id="11" name="Imagem 10" descr="Desenho com traços pretos em fundo branco e letras pretas&#10;&#10;O conteúdo gerado por IA pode estar incorreto.">
              <a:extLst>
                <a:ext uri="{FF2B5EF4-FFF2-40B4-BE49-F238E27FC236}">
                  <a16:creationId xmlns:a16="http://schemas.microsoft.com/office/drawing/2014/main" id="{A57A2692-BA49-2B08-654E-A5971DEB1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37686" y="4406507"/>
              <a:ext cx="2695529" cy="698457"/>
            </a:xfrm>
            <a:prstGeom prst="rect">
              <a:avLst/>
            </a:prstGeom>
          </p:spPr>
        </p:pic>
      </p:grpSp>
      <p:grpSp>
        <p:nvGrpSpPr>
          <p:cNvPr id="457" name="Agrupar 456">
            <a:extLst>
              <a:ext uri="{FF2B5EF4-FFF2-40B4-BE49-F238E27FC236}">
                <a16:creationId xmlns:a16="http://schemas.microsoft.com/office/drawing/2014/main" id="{70711361-6C07-D03C-B596-E1508006A2ED}"/>
              </a:ext>
            </a:extLst>
          </p:cNvPr>
          <p:cNvGrpSpPr/>
          <p:nvPr/>
        </p:nvGrpSpPr>
        <p:grpSpPr>
          <a:xfrm>
            <a:off x="3024932" y="4166190"/>
            <a:ext cx="2180006" cy="1778558"/>
            <a:chOff x="4011996" y="8829280"/>
            <a:chExt cx="7552324" cy="6161565"/>
          </a:xfrm>
          <a:effectLst>
            <a:outerShdw blurRad="190500" dist="127000" dir="8100000" algn="tr" rotWithShape="0">
              <a:prstClr val="black">
                <a:alpha val="40000"/>
              </a:prstClr>
            </a:outerShdw>
          </a:effectLst>
        </p:grpSpPr>
        <p:pic>
          <p:nvPicPr>
            <p:cNvPr id="458" name="Imagem 457" descr="Texto&#10;&#10;O conteúdo gerado por IA pode estar incorreto.">
              <a:extLst>
                <a:ext uri="{FF2B5EF4-FFF2-40B4-BE49-F238E27FC236}">
                  <a16:creationId xmlns:a16="http://schemas.microsoft.com/office/drawing/2014/main" id="{67D0BF5A-4C48-3F05-D39D-C36FEF539E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38438" y="8829280"/>
              <a:ext cx="1989914" cy="2823783"/>
            </a:xfrm>
            <a:prstGeom prst="rect">
              <a:avLst/>
            </a:prstGeom>
          </p:spPr>
        </p:pic>
        <p:pic>
          <p:nvPicPr>
            <p:cNvPr id="459" name="Imagem 458" descr="Logotipo&#10;&#10;O conteúdo gerado por IA pode estar incorreto.">
              <a:extLst>
                <a:ext uri="{FF2B5EF4-FFF2-40B4-BE49-F238E27FC236}">
                  <a16:creationId xmlns:a16="http://schemas.microsoft.com/office/drawing/2014/main" id="{5BA192B8-1F8C-4581-D7FB-937DECE4E4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11996" y="8829280"/>
              <a:ext cx="1989912" cy="2823781"/>
            </a:xfrm>
            <a:prstGeom prst="rect">
              <a:avLst/>
            </a:prstGeom>
          </p:spPr>
        </p:pic>
        <p:pic>
          <p:nvPicPr>
            <p:cNvPr id="460" name="Imagem 459" descr="Diagrama&#10;&#10;O conteúdo gerado por IA pode estar incorreto.">
              <a:extLst>
                <a:ext uri="{FF2B5EF4-FFF2-40B4-BE49-F238E27FC236}">
                  <a16:creationId xmlns:a16="http://schemas.microsoft.com/office/drawing/2014/main" id="{6DD84477-2778-20A6-D451-DFBFC4490EE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574406" y="8829280"/>
              <a:ext cx="1989914" cy="2823783"/>
            </a:xfrm>
            <a:prstGeom prst="rect">
              <a:avLst/>
            </a:prstGeom>
          </p:spPr>
        </p:pic>
        <p:pic>
          <p:nvPicPr>
            <p:cNvPr id="461" name="Imagem 460" descr="Diagrama&#10;&#10;O conteúdo gerado por IA pode estar incorreto.">
              <a:extLst>
                <a:ext uri="{FF2B5EF4-FFF2-40B4-BE49-F238E27FC236}">
                  <a16:creationId xmlns:a16="http://schemas.microsoft.com/office/drawing/2014/main" id="{85E42F64-C165-BCE2-5FDE-C3BE4AF4F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549369" y="12147371"/>
              <a:ext cx="2014951" cy="2821610"/>
            </a:xfrm>
            <a:prstGeom prst="rect">
              <a:avLst/>
            </a:prstGeom>
          </p:spPr>
        </p:pic>
        <p:pic>
          <p:nvPicPr>
            <p:cNvPr id="462" name="Imagem 461" descr="Diagrama&#10;&#10;O conteúdo gerado por IA pode estar incorreto.">
              <a:extLst>
                <a:ext uri="{FF2B5EF4-FFF2-40B4-BE49-F238E27FC236}">
                  <a16:creationId xmlns:a16="http://schemas.microsoft.com/office/drawing/2014/main" id="{765711E3-047B-BEFC-DD11-B01D44018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011996" y="12145199"/>
              <a:ext cx="2005317" cy="2845646"/>
            </a:xfrm>
            <a:prstGeom prst="rect">
              <a:avLst/>
            </a:prstGeom>
          </p:spPr>
        </p:pic>
        <p:pic>
          <p:nvPicPr>
            <p:cNvPr id="463" name="Imagem 462" descr="Diagrama&#10;&#10;O conteúdo gerado por IA pode estar incorreto.">
              <a:extLst>
                <a:ext uri="{FF2B5EF4-FFF2-40B4-BE49-F238E27FC236}">
                  <a16:creationId xmlns:a16="http://schemas.microsoft.com/office/drawing/2014/main" id="{52C069A1-9864-EA83-F0AD-B5D22D19BC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820881" y="12145199"/>
              <a:ext cx="1990981" cy="2823783"/>
            </a:xfrm>
            <a:prstGeom prst="rect">
              <a:avLst/>
            </a:prstGeom>
          </p:spPr>
        </p:pic>
      </p:grpSp>
      <p:sp>
        <p:nvSpPr>
          <p:cNvPr id="47" name="Slide Number Placeholder 1">
            <a:extLst>
              <a:ext uri="{FF2B5EF4-FFF2-40B4-BE49-F238E27FC236}">
                <a16:creationId xmlns:a16="http://schemas.microsoft.com/office/drawing/2014/main" id="{2E56DC92-2190-4AE2-B9B4-1AEEB455EE8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38266" y="6383722"/>
            <a:ext cx="164466" cy="24250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16</a:t>
            </a:fld>
            <a:endParaRPr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60953468-68F0-440E-8196-D7B0FF209DA2}"/>
              </a:ext>
            </a:extLst>
          </p:cNvPr>
          <p:cNvSpPr txBox="1"/>
          <p:nvPr/>
        </p:nvSpPr>
        <p:spPr>
          <a:xfrm>
            <a:off x="6130306" y="2631105"/>
            <a:ext cx="2050561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defTabSz="457200"/>
            <a:r>
              <a:rPr lang="pt-BR" sz="2400" dirty="0">
                <a:solidFill>
                  <a:srgbClr val="FFC000"/>
                </a:solidFill>
                <a:latin typeface="Gilroy-Bold" panose="00000800000000000000" pitchFamily="2" charset="0"/>
              </a:rPr>
              <a:t>6 Caravanas realizadas:</a:t>
            </a:r>
          </a:p>
        </p:txBody>
      </p:sp>
      <p:grpSp>
        <p:nvGrpSpPr>
          <p:cNvPr id="52" name="Agrupar 51">
            <a:extLst>
              <a:ext uri="{FF2B5EF4-FFF2-40B4-BE49-F238E27FC236}">
                <a16:creationId xmlns:a16="http://schemas.microsoft.com/office/drawing/2014/main" id="{2DAEAA5C-0FC1-45FB-8DD7-85180A8CF3DC}"/>
              </a:ext>
            </a:extLst>
          </p:cNvPr>
          <p:cNvGrpSpPr/>
          <p:nvPr/>
        </p:nvGrpSpPr>
        <p:grpSpPr>
          <a:xfrm>
            <a:off x="371475" y="6368563"/>
            <a:ext cx="5422251" cy="215444"/>
            <a:chOff x="327561" y="6430768"/>
            <a:chExt cx="5422251" cy="215444"/>
          </a:xfrm>
        </p:grpSpPr>
        <p:sp>
          <p:nvSpPr>
            <p:cNvPr id="53" name="Footer Placeholder 2">
              <a:extLst>
                <a:ext uri="{FF2B5EF4-FFF2-40B4-BE49-F238E27FC236}">
                  <a16:creationId xmlns:a16="http://schemas.microsoft.com/office/drawing/2014/main" id="{0DF32FDC-050F-434A-93C2-9E72BA717809}"/>
                </a:ext>
              </a:extLst>
            </p:cNvPr>
            <p:cNvSpPr txBox="1"/>
            <p:nvPr/>
          </p:nvSpPr>
          <p:spPr>
            <a:xfrm>
              <a:off x="936066" y="6430768"/>
              <a:ext cx="4813746" cy="21544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 anchor="ctr">
              <a:spAutoFit/>
            </a:bodyPr>
            <a:lstStyle>
              <a:lvl1pPr>
                <a:defRPr sz="1600" b="1" spc="300">
                  <a:solidFill>
                    <a:srgbClr val="44546A"/>
                  </a:solidFill>
                </a:defRPr>
              </a:lvl1pPr>
            </a:lstStyle>
            <a:p>
              <a:r>
                <a:rPr lang="pt-BR" sz="800" b="0" spc="200" dirty="0">
                  <a:solidFill>
                    <a:srgbClr val="25303A"/>
                  </a:solidFill>
                  <a:latin typeface="Gilroy-Bold" panose="00000800000000000000" pitchFamily="2" charset="0"/>
                </a:rPr>
                <a:t>SE - SECRETARIA EXECUTIVA</a:t>
              </a:r>
              <a:endParaRPr sz="800" b="0" spc="200" dirty="0">
                <a:solidFill>
                  <a:srgbClr val="25303A"/>
                </a:solidFill>
                <a:latin typeface="Gilroy-Bold" panose="00000800000000000000" pitchFamily="2" charset="0"/>
              </a:endParaRPr>
            </a:p>
          </p:txBody>
        </p:sp>
        <p:pic>
          <p:nvPicPr>
            <p:cNvPr id="54" name="Gráfico 53">
              <a:extLst>
                <a:ext uri="{FF2B5EF4-FFF2-40B4-BE49-F238E27FC236}">
                  <a16:creationId xmlns:a16="http://schemas.microsoft.com/office/drawing/2014/main" id="{AD7B1C30-9E5A-4290-A8F0-81D2664799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27561" y="6447806"/>
              <a:ext cx="537853" cy="181369"/>
            </a:xfrm>
            <a:prstGeom prst="rect">
              <a:avLst/>
            </a:prstGeom>
          </p:spPr>
        </p:pic>
      </p:grp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3B25FAE8-D73F-55C4-72C3-1F434F55E267}"/>
              </a:ext>
            </a:extLst>
          </p:cNvPr>
          <p:cNvGrpSpPr/>
          <p:nvPr/>
        </p:nvGrpSpPr>
        <p:grpSpPr>
          <a:xfrm>
            <a:off x="9922289" y="193201"/>
            <a:ext cx="2269711" cy="759547"/>
            <a:chOff x="9743684" y="176475"/>
            <a:chExt cx="2269711" cy="523220"/>
          </a:xfrm>
        </p:grpSpPr>
        <p:sp>
          <p:nvSpPr>
            <p:cNvPr id="24" name="Retângulo 23">
              <a:extLst>
                <a:ext uri="{FF2B5EF4-FFF2-40B4-BE49-F238E27FC236}">
                  <a16:creationId xmlns:a16="http://schemas.microsoft.com/office/drawing/2014/main" id="{2258091D-86F5-2FC6-DE9D-12EEAD1A70E0}"/>
                </a:ext>
              </a:extLst>
            </p:cNvPr>
            <p:cNvSpPr/>
            <p:nvPr/>
          </p:nvSpPr>
          <p:spPr>
            <a:xfrm>
              <a:off x="9743684" y="213509"/>
              <a:ext cx="2269711" cy="44915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defTabSz="457200"/>
              <a:endParaRPr lang="pt-BR" sz="1800"/>
            </a:p>
          </p:txBody>
        </p:sp>
        <p:sp>
          <p:nvSpPr>
            <p:cNvPr id="25" name="Footer Placeholder 2">
              <a:extLst>
                <a:ext uri="{FF2B5EF4-FFF2-40B4-BE49-F238E27FC236}">
                  <a16:creationId xmlns:a16="http://schemas.microsoft.com/office/drawing/2014/main" id="{66FE5AEC-0578-9F12-F6E1-263BE487C237}"/>
                </a:ext>
              </a:extLst>
            </p:cNvPr>
            <p:cNvSpPr txBox="1"/>
            <p:nvPr/>
          </p:nvSpPr>
          <p:spPr>
            <a:xfrm>
              <a:off x="9959234" y="176475"/>
              <a:ext cx="1838609" cy="52322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8583" rIns="18583" anchor="ctr">
              <a:spAutoFit/>
            </a:bodyPr>
            <a:lstStyle>
              <a:lvl1pPr>
                <a:defRPr sz="1600" b="1" spc="300">
                  <a:solidFill>
                    <a:srgbClr val="44546A"/>
                  </a:solidFill>
                </a:defRPr>
              </a:lvl1pPr>
            </a:lstStyle>
            <a:p>
              <a:r>
                <a:rPr lang="pt-BR" sz="1400" b="0" spc="200" dirty="0">
                  <a:solidFill>
                    <a:srgbClr val="FFFFFF"/>
                  </a:solidFill>
                  <a:latin typeface="Gilroy-Bold" panose="00000800000000000000" pitchFamily="2" charset="0"/>
                </a:rPr>
                <a:t>POLÍTICAS TRANSVERSAIS</a:t>
              </a:r>
              <a:endParaRPr sz="1400" b="0" spc="200" dirty="0">
                <a:solidFill>
                  <a:srgbClr val="FFFFFF"/>
                </a:solidFill>
                <a:latin typeface="Gilroy-Bold" panose="000008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14316785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064BC-486F-DFD5-99D4-A9E26BBFB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5">
            <a:extLst>
              <a:ext uri="{FF2B5EF4-FFF2-40B4-BE49-F238E27FC236}">
                <a16:creationId xmlns:a16="http://schemas.microsoft.com/office/drawing/2014/main" id="{5C8F7832-5CFC-2532-B9EC-1712C57B0A5A}"/>
              </a:ext>
            </a:extLst>
          </p:cNvPr>
          <p:cNvSpPr/>
          <p:nvPr/>
        </p:nvSpPr>
        <p:spPr>
          <a:xfrm>
            <a:off x="0" y="0"/>
            <a:ext cx="268357" cy="160656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2"/>
          </a:p>
        </p:txBody>
      </p:sp>
      <p:sp>
        <p:nvSpPr>
          <p:cNvPr id="58" name="Rectangle 65">
            <a:extLst>
              <a:ext uri="{FF2B5EF4-FFF2-40B4-BE49-F238E27FC236}">
                <a16:creationId xmlns:a16="http://schemas.microsoft.com/office/drawing/2014/main" id="{87DBB4FF-0DA5-44BA-87B8-0D9262A13032}"/>
              </a:ext>
            </a:extLst>
          </p:cNvPr>
          <p:cNvSpPr/>
          <p:nvPr/>
        </p:nvSpPr>
        <p:spPr>
          <a:xfrm>
            <a:off x="6081715" y="1564842"/>
            <a:ext cx="6110285" cy="4568828"/>
          </a:xfrm>
          <a:prstGeom prst="rect">
            <a:avLst/>
          </a:prstGeom>
          <a:solidFill>
            <a:schemeClr val="tx2"/>
          </a:solidFill>
          <a:ln w="12700">
            <a:noFill/>
            <a:miter lim="400000"/>
          </a:ln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2"/>
          </a:p>
        </p:txBody>
      </p:sp>
      <p:sp>
        <p:nvSpPr>
          <p:cNvPr id="57" name="Rectangle 65">
            <a:extLst>
              <a:ext uri="{FF2B5EF4-FFF2-40B4-BE49-F238E27FC236}">
                <a16:creationId xmlns:a16="http://schemas.microsoft.com/office/drawing/2014/main" id="{E86438EA-F772-4616-95F5-F75D64BC272A}"/>
              </a:ext>
            </a:extLst>
          </p:cNvPr>
          <p:cNvSpPr/>
          <p:nvPr/>
        </p:nvSpPr>
        <p:spPr>
          <a:xfrm>
            <a:off x="-18041" y="1564843"/>
            <a:ext cx="6099756" cy="4568828"/>
          </a:xfrm>
          <a:prstGeom prst="rect">
            <a:avLst/>
          </a:prstGeom>
          <a:solidFill>
            <a:srgbClr val="00822D"/>
          </a:solidFill>
          <a:ln w="12700">
            <a:miter lim="400000"/>
          </a:ln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2"/>
          </a:p>
        </p:txBody>
      </p:sp>
      <p:sp>
        <p:nvSpPr>
          <p:cNvPr id="28" name="Rectangle: Rounded Corners 24">
            <a:extLst>
              <a:ext uri="{FF2B5EF4-FFF2-40B4-BE49-F238E27FC236}">
                <a16:creationId xmlns:a16="http://schemas.microsoft.com/office/drawing/2014/main" id="{A1B8A097-F72F-4826-AEB3-6A29387D9048}"/>
              </a:ext>
            </a:extLst>
          </p:cNvPr>
          <p:cNvSpPr/>
          <p:nvPr/>
        </p:nvSpPr>
        <p:spPr>
          <a:xfrm>
            <a:off x="6462445" y="1729912"/>
            <a:ext cx="3316698" cy="173111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8583" rIns="18583" anchor="t"/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pt-BR" sz="1200" dirty="0">
                <a:solidFill>
                  <a:srgbClr val="25303A"/>
                </a:solidFill>
                <a:latin typeface="Gilroy-Regular"/>
                <a:cs typeface="Helvetica"/>
              </a:rPr>
              <a:t>Enquadro por modal</a:t>
            </a:r>
          </a:p>
          <a:p>
            <a:pPr algn="ctr">
              <a:defRPr>
                <a:solidFill>
                  <a:srgbClr val="FFFFFF"/>
                </a:solidFill>
              </a:defRPr>
            </a:pPr>
            <a:r>
              <a:rPr lang="pt-BR" sz="1100" dirty="0">
                <a:solidFill>
                  <a:srgbClr val="00832D"/>
                </a:solidFill>
                <a:latin typeface="Gilroy-Regular"/>
                <a:cs typeface="Helvetica"/>
              </a:rPr>
              <a:t>Somatório das emissões previstas por modal</a:t>
            </a:r>
            <a:endParaRPr lang="pt-BR" sz="2000" dirty="0">
              <a:solidFill>
                <a:srgbClr val="00832D"/>
              </a:solidFill>
              <a:latin typeface="Gilroy-Regular"/>
              <a:cs typeface="Helvetica"/>
            </a:endParaRPr>
          </a:p>
        </p:txBody>
      </p:sp>
      <p:sp>
        <p:nvSpPr>
          <p:cNvPr id="55" name="Retângulo 54">
            <a:extLst>
              <a:ext uri="{FF2B5EF4-FFF2-40B4-BE49-F238E27FC236}">
                <a16:creationId xmlns:a16="http://schemas.microsoft.com/office/drawing/2014/main" id="{42743D31-9ECC-48C9-99A9-5D15153AB166}"/>
              </a:ext>
            </a:extLst>
          </p:cNvPr>
          <p:cNvSpPr/>
          <p:nvPr/>
        </p:nvSpPr>
        <p:spPr>
          <a:xfrm rot="5400000">
            <a:off x="7773734" y="4755277"/>
            <a:ext cx="1467143" cy="369330"/>
          </a:xfrm>
          <a:prstGeom prst="rect">
            <a:avLst/>
          </a:prstGeom>
          <a:solidFill>
            <a:schemeClr val="tx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defTabSz="457200"/>
            <a:endParaRPr lang="pt-BR" sz="1800"/>
          </a:p>
        </p:txBody>
      </p:sp>
      <p:sp>
        <p:nvSpPr>
          <p:cNvPr id="26" name="Rectangle: Rounded Corners 24">
            <a:extLst>
              <a:ext uri="{FF2B5EF4-FFF2-40B4-BE49-F238E27FC236}">
                <a16:creationId xmlns:a16="http://schemas.microsoft.com/office/drawing/2014/main" id="{74854B8E-4785-4A59-A2C1-65F7C6B74644}"/>
              </a:ext>
            </a:extLst>
          </p:cNvPr>
          <p:cNvSpPr/>
          <p:nvPr/>
        </p:nvSpPr>
        <p:spPr>
          <a:xfrm>
            <a:off x="9922289" y="1729912"/>
            <a:ext cx="1898235" cy="83247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08000" rIns="10800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pt-BR" sz="3600" dirty="0">
                <a:solidFill>
                  <a:schemeClr val="accent1"/>
                </a:solidFill>
                <a:latin typeface="+mj-lt"/>
              </a:rPr>
              <a:t>13</a:t>
            </a:r>
          </a:p>
          <a:p>
            <a:pPr algn="ctr">
              <a:defRPr>
                <a:solidFill>
                  <a:srgbClr val="FFFFFF"/>
                </a:solidFill>
              </a:defRPr>
            </a:pPr>
            <a:r>
              <a:rPr lang="pt-BR" sz="1100" dirty="0">
                <a:solidFill>
                  <a:srgbClr val="25303A"/>
                </a:solidFill>
              </a:rPr>
              <a:t>Projetos enquadrados</a:t>
            </a:r>
          </a:p>
        </p:txBody>
      </p:sp>
      <p:sp>
        <p:nvSpPr>
          <p:cNvPr id="27" name="Rectangle: Rounded Corners 24">
            <a:extLst>
              <a:ext uri="{FF2B5EF4-FFF2-40B4-BE49-F238E27FC236}">
                <a16:creationId xmlns:a16="http://schemas.microsoft.com/office/drawing/2014/main" id="{E908AC97-C70C-48C9-B7FD-07D8AE20A3C6}"/>
              </a:ext>
            </a:extLst>
          </p:cNvPr>
          <p:cNvSpPr/>
          <p:nvPr/>
        </p:nvSpPr>
        <p:spPr>
          <a:xfrm>
            <a:off x="9922289" y="2693099"/>
            <a:ext cx="1898236" cy="76792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pt-BR" sz="1100" dirty="0">
                <a:solidFill>
                  <a:srgbClr val="25303A"/>
                </a:solidFill>
              </a:rPr>
              <a:t>Valor Total dos Projetos</a:t>
            </a:r>
          </a:p>
          <a:p>
            <a:pPr algn="ctr">
              <a:defRPr>
                <a:solidFill>
                  <a:srgbClr val="FFFFFF"/>
                </a:solidFill>
              </a:defRPr>
            </a:pPr>
            <a:r>
              <a:rPr lang="pt-BR" sz="1200" dirty="0">
                <a:solidFill>
                  <a:srgbClr val="FFC000"/>
                </a:solidFill>
                <a:latin typeface="Gilroy-Bold" panose="00000800000000000000" pitchFamily="2" charset="0"/>
              </a:rPr>
              <a:t>R$ </a:t>
            </a:r>
            <a:r>
              <a:rPr lang="pt-BR" sz="3600" dirty="0">
                <a:solidFill>
                  <a:srgbClr val="FFC000"/>
                </a:solidFill>
                <a:latin typeface="+mj-lt"/>
              </a:rPr>
              <a:t>13,4</a:t>
            </a:r>
            <a:r>
              <a:rPr lang="pt-BR" sz="1200" dirty="0">
                <a:solidFill>
                  <a:srgbClr val="FFC000"/>
                </a:solidFill>
                <a:latin typeface="+mj-lt"/>
              </a:rPr>
              <a:t> Bi</a:t>
            </a:r>
            <a:endParaRPr sz="1200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AAFE1DAC-7240-49BB-B7DA-B107CADB2569}"/>
              </a:ext>
            </a:extLst>
          </p:cNvPr>
          <p:cNvSpPr>
            <a:spLocks/>
          </p:cNvSpPr>
          <p:nvPr/>
        </p:nvSpPr>
        <p:spPr>
          <a:xfrm>
            <a:off x="6462445" y="3612240"/>
            <a:ext cx="5358080" cy="234677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2"/>
          </a:p>
        </p:txBody>
      </p:sp>
      <p:sp>
        <p:nvSpPr>
          <p:cNvPr id="13" name="Rectangle: Rounded Corners 24">
            <a:extLst>
              <a:ext uri="{FF2B5EF4-FFF2-40B4-BE49-F238E27FC236}">
                <a16:creationId xmlns:a16="http://schemas.microsoft.com/office/drawing/2014/main" id="{7DF540F1-57B1-F155-AE66-B6EAAF2840FA}"/>
              </a:ext>
            </a:extLst>
          </p:cNvPr>
          <p:cNvSpPr/>
          <p:nvPr/>
        </p:nvSpPr>
        <p:spPr>
          <a:xfrm>
            <a:off x="3456503" y="1729912"/>
            <a:ext cx="2194767" cy="79633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08000" rIns="10800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pt-BR" sz="3600" dirty="0">
                <a:solidFill>
                  <a:srgbClr val="00822D"/>
                </a:solidFill>
                <a:latin typeface="+mj-lt"/>
              </a:rPr>
              <a:t>11</a:t>
            </a:r>
          </a:p>
          <a:p>
            <a:pPr algn="ctr">
              <a:defRPr>
                <a:solidFill>
                  <a:srgbClr val="FFFFFF"/>
                </a:solidFill>
              </a:defRPr>
            </a:pPr>
            <a:r>
              <a:rPr lang="pt-BR" sz="1100" dirty="0">
                <a:solidFill>
                  <a:srgbClr val="25303A"/>
                </a:solidFill>
              </a:rPr>
              <a:t>Processos aprovados</a:t>
            </a:r>
          </a:p>
        </p:txBody>
      </p:sp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FCE1FE42-EBF5-19C5-A7C0-88ADF6098B12}"/>
              </a:ext>
            </a:extLst>
          </p:cNvPr>
          <p:cNvSpPr/>
          <p:nvPr/>
        </p:nvSpPr>
        <p:spPr>
          <a:xfrm>
            <a:off x="3436051" y="2609383"/>
            <a:ext cx="2215219" cy="8196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pt-BR" sz="1100" dirty="0">
                <a:solidFill>
                  <a:srgbClr val="25303A"/>
                </a:solidFill>
              </a:rPr>
              <a:t>Valor Total dos Benefícios</a:t>
            </a:r>
          </a:p>
          <a:p>
            <a:pPr algn="ctr">
              <a:defRPr>
                <a:solidFill>
                  <a:srgbClr val="FFFFFF"/>
                </a:solidFill>
              </a:defRPr>
            </a:pPr>
            <a:r>
              <a:rPr lang="pt-BR" sz="1200" dirty="0">
                <a:solidFill>
                  <a:schemeClr val="tx1"/>
                </a:solidFill>
                <a:latin typeface="Gilroy-Bold" panose="00000800000000000000" pitchFamily="2" charset="0"/>
              </a:rPr>
              <a:t>R$ </a:t>
            </a:r>
            <a:r>
              <a:rPr lang="pt-BR" sz="3600" dirty="0">
                <a:solidFill>
                  <a:srgbClr val="00822D"/>
                </a:solidFill>
                <a:latin typeface="+mj-lt"/>
              </a:rPr>
              <a:t>605</a:t>
            </a:r>
            <a:r>
              <a:rPr lang="pt-BR" sz="12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pt-BR" sz="1200" dirty="0">
                <a:solidFill>
                  <a:schemeClr val="tx1"/>
                </a:solidFill>
                <a:latin typeface="+mj-lt"/>
              </a:rPr>
              <a:t>Mi</a:t>
            </a:r>
            <a:endParaRPr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Rectangle: Rounded Corners 24">
            <a:extLst>
              <a:ext uri="{FF2B5EF4-FFF2-40B4-BE49-F238E27FC236}">
                <a16:creationId xmlns:a16="http://schemas.microsoft.com/office/drawing/2014/main" id="{3B01CD9E-08C8-77BE-F204-C79B7C2F161B}"/>
              </a:ext>
            </a:extLst>
          </p:cNvPr>
          <p:cNvSpPr/>
          <p:nvPr/>
        </p:nvSpPr>
        <p:spPr>
          <a:xfrm>
            <a:off x="378578" y="1729912"/>
            <a:ext cx="2934779" cy="1735601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pt-BR" sz="1200" dirty="0">
                <a:solidFill>
                  <a:srgbClr val="25303A"/>
                </a:solidFill>
              </a:rPr>
              <a:t>Valor Total dos Investimentos</a:t>
            </a:r>
          </a:p>
          <a:p>
            <a:pPr algn="ctr">
              <a:defRPr>
                <a:solidFill>
                  <a:srgbClr val="FFFFFF"/>
                </a:solidFill>
              </a:defRPr>
            </a:pPr>
            <a:r>
              <a:rPr lang="pt-BR" sz="2800" dirty="0">
                <a:solidFill>
                  <a:schemeClr val="tx1"/>
                </a:solidFill>
                <a:latin typeface="+mj-lt"/>
              </a:rPr>
              <a:t>R$ </a:t>
            </a:r>
            <a:r>
              <a:rPr lang="pt-BR" sz="6600" dirty="0">
                <a:solidFill>
                  <a:schemeClr val="accent1"/>
                </a:solidFill>
                <a:latin typeface="+mj-lt"/>
              </a:rPr>
              <a:t>10,7</a:t>
            </a:r>
            <a:r>
              <a:rPr lang="pt-BR" sz="28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pt-BR" sz="2800" dirty="0">
                <a:solidFill>
                  <a:schemeClr val="tx1"/>
                </a:solidFill>
                <a:latin typeface="+mj-lt"/>
              </a:rPr>
              <a:t>Bi</a:t>
            </a:r>
            <a:endParaRPr sz="2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2D8F1F98-2F21-8F8A-A63C-4810A7311F70}"/>
              </a:ext>
            </a:extLst>
          </p:cNvPr>
          <p:cNvSpPr txBox="1"/>
          <p:nvPr/>
        </p:nvSpPr>
        <p:spPr>
          <a:xfrm>
            <a:off x="371475" y="1041624"/>
            <a:ext cx="5685297" cy="523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defTabSz="457200"/>
            <a:r>
              <a:rPr lang="pt-BR" sz="1600" dirty="0">
                <a:solidFill>
                  <a:srgbClr val="25303A"/>
                </a:solidFill>
                <a:latin typeface="Gilroy-Bold" panose="00000800000000000000" pitchFamily="2" charset="0"/>
              </a:rPr>
              <a:t>REIDI: </a:t>
            </a:r>
          </a:p>
          <a:p>
            <a:pPr defTabSz="457200"/>
            <a:r>
              <a:rPr lang="pt-BR" sz="1200" dirty="0">
                <a:solidFill>
                  <a:srgbClr val="25303A"/>
                </a:solidFill>
              </a:rPr>
              <a:t>Regime Especial de Incentivos para o desenvolvimento da Infraestrutura</a:t>
            </a:r>
            <a:endParaRPr lang="pt-BR" sz="1600" dirty="0">
              <a:solidFill>
                <a:srgbClr val="25303A"/>
              </a:solidFill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716BB186-78AE-44D1-AEA3-46937871C6B1}"/>
              </a:ext>
            </a:extLst>
          </p:cNvPr>
          <p:cNvSpPr txBox="1"/>
          <p:nvPr/>
        </p:nvSpPr>
        <p:spPr>
          <a:xfrm>
            <a:off x="6397703" y="1198469"/>
            <a:ext cx="1517299" cy="3385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defTabSz="457200"/>
            <a:r>
              <a:rPr lang="pt-BR" sz="1600" dirty="0">
                <a:solidFill>
                  <a:srgbClr val="25303A"/>
                </a:solidFill>
                <a:latin typeface="Gilroy-Bold" panose="00000800000000000000" pitchFamily="2" charset="0"/>
              </a:rPr>
              <a:t>DEBÊNTURES</a:t>
            </a:r>
          </a:p>
        </p:txBody>
      </p:sp>
      <p:graphicFrame>
        <p:nvGraphicFramePr>
          <p:cNvPr id="24" name="Gráfico 23">
            <a:extLst>
              <a:ext uri="{FF2B5EF4-FFF2-40B4-BE49-F238E27FC236}">
                <a16:creationId xmlns:a16="http://schemas.microsoft.com/office/drawing/2014/main" id="{404C8C27-2CD7-4838-958C-5564454F9AB4}"/>
              </a:ext>
            </a:extLst>
          </p:cNvPr>
          <p:cNvGraphicFramePr/>
          <p:nvPr/>
        </p:nvGraphicFramePr>
        <p:xfrm>
          <a:off x="6664858" y="3743251"/>
          <a:ext cx="5037873" cy="2215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: Rounded Corners 24">
            <a:extLst>
              <a:ext uri="{FF2B5EF4-FFF2-40B4-BE49-F238E27FC236}">
                <a16:creationId xmlns:a16="http://schemas.microsoft.com/office/drawing/2014/main" id="{22AF56F0-4C3D-3D46-AEB9-AF04F3039601}"/>
              </a:ext>
            </a:extLst>
          </p:cNvPr>
          <p:cNvSpPr>
            <a:spLocks/>
          </p:cNvSpPr>
          <p:nvPr/>
        </p:nvSpPr>
        <p:spPr>
          <a:xfrm>
            <a:off x="396418" y="3612240"/>
            <a:ext cx="5254852" cy="234676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2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5FB55F85-A326-4435-A772-3FB527D9804B}"/>
              </a:ext>
            </a:extLst>
          </p:cNvPr>
          <p:cNvSpPr txBox="1"/>
          <p:nvPr/>
        </p:nvSpPr>
        <p:spPr>
          <a:xfrm>
            <a:off x="7156353" y="4922110"/>
            <a:ext cx="369047" cy="2000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rgbClr val="25303A"/>
                </a:solidFill>
              </a:rPr>
              <a:t>1,3</a:t>
            </a:r>
            <a:endParaRPr lang="pt-BR" sz="700" b="1" dirty="0">
              <a:solidFill>
                <a:srgbClr val="25303A"/>
              </a:solidFill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75FD745E-F2C4-497A-96C2-94D9E070F962}"/>
              </a:ext>
            </a:extLst>
          </p:cNvPr>
          <p:cNvSpPr txBox="1"/>
          <p:nvPr/>
        </p:nvSpPr>
        <p:spPr>
          <a:xfrm>
            <a:off x="7777881" y="4866277"/>
            <a:ext cx="369047" cy="2000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rgbClr val="25303A"/>
                </a:solidFill>
              </a:rPr>
              <a:t>2</a:t>
            </a:r>
            <a:endParaRPr lang="pt-BR" sz="700" b="1" dirty="0">
              <a:solidFill>
                <a:srgbClr val="25303A"/>
              </a:solidFill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7069746E-E17C-4E82-BF52-E225048CD851}"/>
              </a:ext>
            </a:extLst>
          </p:cNvPr>
          <p:cNvSpPr txBox="1"/>
          <p:nvPr/>
        </p:nvSpPr>
        <p:spPr>
          <a:xfrm>
            <a:off x="8419628" y="4473622"/>
            <a:ext cx="369047" cy="2000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rgbClr val="25303A"/>
                </a:solidFill>
              </a:rPr>
              <a:t>6,6</a:t>
            </a:r>
            <a:endParaRPr lang="pt-BR" sz="700" b="1" dirty="0">
              <a:solidFill>
                <a:srgbClr val="25303A"/>
              </a:solidFill>
            </a:endParaRP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8FA1534A-972B-488A-8018-973BE70CF96A}"/>
              </a:ext>
            </a:extLst>
          </p:cNvPr>
          <p:cNvSpPr txBox="1"/>
          <p:nvPr/>
        </p:nvSpPr>
        <p:spPr>
          <a:xfrm>
            <a:off x="9064585" y="4822083"/>
            <a:ext cx="369047" cy="2000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rgbClr val="25303A"/>
                </a:solidFill>
              </a:rPr>
              <a:t>2,1</a:t>
            </a:r>
            <a:endParaRPr lang="pt-BR" sz="700" b="1" dirty="0">
              <a:solidFill>
                <a:srgbClr val="25303A"/>
              </a:solidFill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4459712F-20CA-4A76-B49B-D5698EAB5D01}"/>
              </a:ext>
            </a:extLst>
          </p:cNvPr>
          <p:cNvSpPr txBox="1"/>
          <p:nvPr/>
        </p:nvSpPr>
        <p:spPr>
          <a:xfrm>
            <a:off x="9702397" y="4489253"/>
            <a:ext cx="369047" cy="2000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rgbClr val="25303A"/>
                </a:solidFill>
              </a:rPr>
              <a:t>6,4</a:t>
            </a:r>
            <a:endParaRPr lang="pt-BR" sz="700" b="1" dirty="0">
              <a:solidFill>
                <a:srgbClr val="25303A"/>
              </a:solidFill>
            </a:endParaRP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71EE0F73-8E39-489E-8088-C69078C9D932}"/>
              </a:ext>
            </a:extLst>
          </p:cNvPr>
          <p:cNvSpPr txBox="1"/>
          <p:nvPr/>
        </p:nvSpPr>
        <p:spPr>
          <a:xfrm>
            <a:off x="10339263" y="4622028"/>
            <a:ext cx="369047" cy="2000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rgbClr val="25303A"/>
                </a:solidFill>
              </a:rPr>
              <a:t>4,6</a:t>
            </a:r>
            <a:endParaRPr lang="pt-BR" sz="700" b="1" dirty="0">
              <a:solidFill>
                <a:srgbClr val="25303A"/>
              </a:solidFill>
            </a:endParaRP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4E010163-2513-45B9-960C-4CDAE8BD4B65}"/>
              </a:ext>
            </a:extLst>
          </p:cNvPr>
          <p:cNvSpPr txBox="1"/>
          <p:nvPr/>
        </p:nvSpPr>
        <p:spPr>
          <a:xfrm>
            <a:off x="10947922" y="4330662"/>
            <a:ext cx="369047" cy="2000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rgbClr val="25303A"/>
                </a:solidFill>
              </a:rPr>
              <a:t>8,3</a:t>
            </a:r>
            <a:endParaRPr lang="pt-BR" sz="700" b="1" dirty="0">
              <a:solidFill>
                <a:srgbClr val="25303A"/>
              </a:solidFill>
            </a:endParaRPr>
          </a:p>
        </p:txBody>
      </p:sp>
      <p:grpSp>
        <p:nvGrpSpPr>
          <p:cNvPr id="39" name="Agrupar 38">
            <a:extLst>
              <a:ext uri="{FF2B5EF4-FFF2-40B4-BE49-F238E27FC236}">
                <a16:creationId xmlns:a16="http://schemas.microsoft.com/office/drawing/2014/main" id="{D1A205A0-BC51-4AB0-85CA-502B5D1697F6}"/>
              </a:ext>
            </a:extLst>
          </p:cNvPr>
          <p:cNvGrpSpPr/>
          <p:nvPr/>
        </p:nvGrpSpPr>
        <p:grpSpPr>
          <a:xfrm>
            <a:off x="7061679" y="2179089"/>
            <a:ext cx="1937386" cy="1212103"/>
            <a:chOff x="2240634" y="1655278"/>
            <a:chExt cx="1859453" cy="1064159"/>
          </a:xfrm>
        </p:grpSpPr>
        <p:grpSp>
          <p:nvGrpSpPr>
            <p:cNvPr id="40" name="Agrupar 39">
              <a:extLst>
                <a:ext uri="{FF2B5EF4-FFF2-40B4-BE49-F238E27FC236}">
                  <a16:creationId xmlns:a16="http://schemas.microsoft.com/office/drawing/2014/main" id="{534B8804-0ADC-49C2-A687-2345D643AE40}"/>
                </a:ext>
              </a:extLst>
            </p:cNvPr>
            <p:cNvGrpSpPr/>
            <p:nvPr/>
          </p:nvGrpSpPr>
          <p:grpSpPr>
            <a:xfrm>
              <a:off x="2345411" y="1960067"/>
              <a:ext cx="1648443" cy="519124"/>
              <a:chOff x="3376183" y="8464411"/>
              <a:chExt cx="14400033" cy="1235359"/>
            </a:xfrm>
          </p:grpSpPr>
          <p:cxnSp>
            <p:nvCxnSpPr>
              <p:cNvPr id="50" name="Conector reto 49">
                <a:extLst>
                  <a:ext uri="{FF2B5EF4-FFF2-40B4-BE49-F238E27FC236}">
                    <a16:creationId xmlns:a16="http://schemas.microsoft.com/office/drawing/2014/main" id="{A7660E2E-926C-4D21-B2FA-0BCE258664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76216" y="8464411"/>
                <a:ext cx="14400000" cy="0"/>
              </a:xfrm>
              <a:prstGeom prst="line">
                <a:avLst/>
              </a:prstGeom>
              <a:ln w="12700">
                <a:solidFill>
                  <a:schemeClr val="accent6">
                    <a:lumMod val="20000"/>
                    <a:lumOff val="80000"/>
                    <a:alpha val="18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Conector reto 50">
                <a:extLst>
                  <a:ext uri="{FF2B5EF4-FFF2-40B4-BE49-F238E27FC236}">
                    <a16:creationId xmlns:a16="http://schemas.microsoft.com/office/drawing/2014/main" id="{3392AE31-F073-4952-B41D-EEBEC7878F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76216" y="8876201"/>
                <a:ext cx="14400000" cy="0"/>
              </a:xfrm>
              <a:prstGeom prst="line">
                <a:avLst/>
              </a:prstGeom>
              <a:ln w="12700">
                <a:solidFill>
                  <a:schemeClr val="accent6">
                    <a:lumMod val="20000"/>
                    <a:lumOff val="80000"/>
                    <a:alpha val="18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Conector reto 51">
                <a:extLst>
                  <a:ext uri="{FF2B5EF4-FFF2-40B4-BE49-F238E27FC236}">
                    <a16:creationId xmlns:a16="http://schemas.microsoft.com/office/drawing/2014/main" id="{1DC3E5B3-7C58-452C-9C00-EABDF7FF71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76216" y="9287992"/>
                <a:ext cx="14400000" cy="0"/>
              </a:xfrm>
              <a:prstGeom prst="line">
                <a:avLst/>
              </a:prstGeom>
              <a:ln w="12700">
                <a:solidFill>
                  <a:schemeClr val="accent6">
                    <a:lumMod val="20000"/>
                    <a:lumOff val="80000"/>
                    <a:alpha val="18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Conector reto 52">
                <a:extLst>
                  <a:ext uri="{FF2B5EF4-FFF2-40B4-BE49-F238E27FC236}">
                    <a16:creationId xmlns:a16="http://schemas.microsoft.com/office/drawing/2014/main" id="{12757246-5C9D-402D-A0BF-E0141464C6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76183" y="9699770"/>
                <a:ext cx="14399999" cy="0"/>
              </a:xfrm>
              <a:prstGeom prst="line">
                <a:avLst/>
              </a:prstGeom>
              <a:ln w="12700">
                <a:solidFill>
                  <a:schemeClr val="accent6">
                    <a:lumMod val="20000"/>
                    <a:lumOff val="80000"/>
                    <a:alpha val="18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" name="Agrupar 40">
              <a:extLst>
                <a:ext uri="{FF2B5EF4-FFF2-40B4-BE49-F238E27FC236}">
                  <a16:creationId xmlns:a16="http://schemas.microsoft.com/office/drawing/2014/main" id="{558102A8-67AE-4F23-BFFA-33F082DB2545}"/>
                </a:ext>
              </a:extLst>
            </p:cNvPr>
            <p:cNvGrpSpPr/>
            <p:nvPr/>
          </p:nvGrpSpPr>
          <p:grpSpPr>
            <a:xfrm>
              <a:off x="2240634" y="1655278"/>
              <a:ext cx="1859453" cy="1064159"/>
              <a:chOff x="9676492" y="9659733"/>
              <a:chExt cx="5035553" cy="2881833"/>
            </a:xfrm>
          </p:grpSpPr>
          <p:grpSp>
            <p:nvGrpSpPr>
              <p:cNvPr id="42" name="Agrupar 41">
                <a:extLst>
                  <a:ext uri="{FF2B5EF4-FFF2-40B4-BE49-F238E27FC236}">
                    <a16:creationId xmlns:a16="http://schemas.microsoft.com/office/drawing/2014/main" id="{0E77F48B-E5EC-4402-817C-F0EED78A374C}"/>
                  </a:ext>
                </a:extLst>
              </p:cNvPr>
              <p:cNvGrpSpPr/>
              <p:nvPr/>
            </p:nvGrpSpPr>
            <p:grpSpPr>
              <a:xfrm>
                <a:off x="11848487" y="10458726"/>
                <a:ext cx="2863558" cy="2082840"/>
                <a:chOff x="11900682" y="10458726"/>
                <a:chExt cx="2863558" cy="2082840"/>
              </a:xfrm>
            </p:grpSpPr>
            <p:sp>
              <p:nvSpPr>
                <p:cNvPr id="47" name="Retângulo: Cantos Arredondados 46">
                  <a:extLst>
                    <a:ext uri="{FF2B5EF4-FFF2-40B4-BE49-F238E27FC236}">
                      <a16:creationId xmlns:a16="http://schemas.microsoft.com/office/drawing/2014/main" id="{ECA988EF-86AB-446C-87BD-FD06CCC41EB8}"/>
                    </a:ext>
                  </a:extLst>
                </p:cNvPr>
                <p:cNvSpPr/>
                <p:nvPr/>
              </p:nvSpPr>
              <p:spPr>
                <a:xfrm>
                  <a:off x="12885125" y="11314045"/>
                  <a:ext cx="978217" cy="599383"/>
                </a:xfrm>
                <a:prstGeom prst="roundRect">
                  <a:avLst>
                    <a:gd name="adj" fmla="val 17056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0" rIns="360000" rtlCol="0" anchor="ctr"/>
                <a:lstStyle/>
                <a:p>
                  <a:endParaRPr lang="pt-BR" sz="2800" dirty="0">
                    <a:solidFill>
                      <a:srgbClr val="173FE5"/>
                    </a:solidFill>
                    <a:latin typeface="Rawline" panose="00000500000000000000" pitchFamily="2" charset="0"/>
                  </a:endParaRPr>
                </a:p>
                <a:p>
                  <a:endParaRPr lang="pt-BR" sz="2800" dirty="0">
                    <a:solidFill>
                      <a:srgbClr val="173FE5"/>
                    </a:solidFill>
                    <a:latin typeface="Rawline" panose="00000500000000000000" pitchFamily="2" charset="0"/>
                  </a:endParaRPr>
                </a:p>
                <a:p>
                  <a:endParaRPr lang="pt-BR" sz="2800" dirty="0">
                    <a:solidFill>
                      <a:srgbClr val="173FE5"/>
                    </a:solidFill>
                    <a:latin typeface="Rawline" panose="00000500000000000000" pitchFamily="2" charset="0"/>
                  </a:endParaRPr>
                </a:p>
                <a:p>
                  <a:endParaRPr lang="pt-BR" sz="2800" dirty="0">
                    <a:solidFill>
                      <a:srgbClr val="173FE5"/>
                    </a:solidFill>
                    <a:latin typeface="Rawline" panose="00000500000000000000" pitchFamily="2" charset="0"/>
                  </a:endParaRPr>
                </a:p>
                <a:p>
                  <a:endParaRPr lang="pt-BR" sz="2800" dirty="0">
                    <a:solidFill>
                      <a:srgbClr val="173FE5"/>
                    </a:solidFill>
                    <a:latin typeface="Rawline" panose="00000500000000000000" pitchFamily="2" charset="0"/>
                  </a:endParaRPr>
                </a:p>
                <a:p>
                  <a:endParaRPr lang="pt-BR" sz="2800" dirty="0">
                    <a:solidFill>
                      <a:srgbClr val="173FE5"/>
                    </a:solidFill>
                    <a:latin typeface="Rawline" panose="00000500000000000000" pitchFamily="2" charset="0"/>
                  </a:endParaRPr>
                </a:p>
                <a:p>
                  <a:endParaRPr lang="pt-BR" sz="2800" dirty="0">
                    <a:solidFill>
                      <a:srgbClr val="173FE5"/>
                    </a:solidFill>
                    <a:latin typeface="Rawline" panose="00000500000000000000" pitchFamily="2" charset="0"/>
                  </a:endParaRPr>
                </a:p>
                <a:p>
                  <a:pPr algn="ctr"/>
                  <a:endParaRPr lang="pt-BR" dirty="0">
                    <a:solidFill>
                      <a:srgbClr val="173FE5"/>
                    </a:solidFill>
                  </a:endParaRPr>
                </a:p>
              </p:txBody>
            </p:sp>
            <p:sp>
              <p:nvSpPr>
                <p:cNvPr id="48" name="Retângulo: Cantos Arredondados 47">
                  <a:extLst>
                    <a:ext uri="{FF2B5EF4-FFF2-40B4-BE49-F238E27FC236}">
                      <a16:creationId xmlns:a16="http://schemas.microsoft.com/office/drawing/2014/main" id="{4C0CC6EF-7FEE-4F19-A614-E4D5F0E3C902}"/>
                    </a:ext>
                  </a:extLst>
                </p:cNvPr>
                <p:cNvSpPr/>
                <p:nvPr/>
              </p:nvSpPr>
              <p:spPr>
                <a:xfrm>
                  <a:off x="12391410" y="11972773"/>
                  <a:ext cx="1965651" cy="568793"/>
                </a:xfrm>
                <a:prstGeom prst="roundRect">
                  <a:avLst>
                    <a:gd name="adj" fmla="val 24509"/>
                  </a:avLst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1000" dirty="0">
                      <a:solidFill>
                        <a:schemeClr val="tx2"/>
                      </a:solidFill>
                      <a:latin typeface="Rawline SemiBold" panose="00000700000000000000" pitchFamily="2" charset="0"/>
                    </a:rPr>
                    <a:t>Porto</a:t>
                  </a:r>
                </a:p>
              </p:txBody>
            </p:sp>
            <p:sp>
              <p:nvSpPr>
                <p:cNvPr id="49" name="object 24">
                  <a:extLst>
                    <a:ext uri="{FF2B5EF4-FFF2-40B4-BE49-F238E27FC236}">
                      <a16:creationId xmlns:a16="http://schemas.microsoft.com/office/drawing/2014/main" id="{E97F9D35-A4AC-4237-A338-C391F1AE17F0}"/>
                    </a:ext>
                  </a:extLst>
                </p:cNvPr>
                <p:cNvSpPr txBox="1"/>
                <p:nvPr/>
              </p:nvSpPr>
              <p:spPr>
                <a:xfrm>
                  <a:off x="11900682" y="10458726"/>
                  <a:ext cx="2863558" cy="7414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vert="horz" wrap="square" lIns="0" tIns="4041" rIns="0" bIns="0" rtlCol="0" anchor="t">
                  <a:spAutoFit/>
                </a:bodyPr>
                <a:lstStyle>
                  <a:defPPr>
                    <a:defRPr lang="pt-BR"/>
                  </a:defPPr>
                  <a:lvl1pPr marL="0" algn="l" defTabSz="457109" rtl="0" eaLnBrk="1" latinLnBrk="0" hangingPunct="1"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28554" algn="l" defTabSz="457109" rtl="0" eaLnBrk="1" latinLnBrk="0" hangingPunct="1"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57109" algn="l" defTabSz="457109" rtl="0" eaLnBrk="1" latinLnBrk="0" hangingPunct="1"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685663" algn="l" defTabSz="457109" rtl="0" eaLnBrk="1" latinLnBrk="0" hangingPunct="1"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14217" algn="l" defTabSz="457109" rtl="0" eaLnBrk="1" latinLnBrk="0" hangingPunct="1"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142771" algn="l" defTabSz="457109" rtl="0" eaLnBrk="1" latinLnBrk="0" hangingPunct="1"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371326" algn="l" defTabSz="457109" rtl="0" eaLnBrk="1" latinLnBrk="0" hangingPunct="1"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599880" algn="l" defTabSz="457109" rtl="0" eaLnBrk="1" latinLnBrk="0" hangingPunct="1"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828434" algn="l" defTabSz="457109" rtl="0" eaLnBrk="1" latinLnBrk="0" hangingPunct="1"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3809" algn="ctr">
                    <a:spcBef>
                      <a:spcPts val="32"/>
                    </a:spcBef>
                  </a:pPr>
                  <a:r>
                    <a:rPr lang="pt-BR" sz="2000" dirty="0">
                      <a:solidFill>
                        <a:schemeClr val="tx2"/>
                      </a:solidFill>
                      <a:latin typeface="+mj-lt"/>
                      <a:cs typeface="Trebuchet MS"/>
                    </a:rPr>
                    <a:t>3,1 bi</a:t>
                  </a:r>
                </a:p>
              </p:txBody>
            </p:sp>
          </p:grpSp>
          <p:grpSp>
            <p:nvGrpSpPr>
              <p:cNvPr id="43" name="Agrupar 42">
                <a:extLst>
                  <a:ext uri="{FF2B5EF4-FFF2-40B4-BE49-F238E27FC236}">
                    <a16:creationId xmlns:a16="http://schemas.microsoft.com/office/drawing/2014/main" id="{AE36B099-1782-49F4-A02E-35D68AA774A2}"/>
                  </a:ext>
                </a:extLst>
              </p:cNvPr>
              <p:cNvGrpSpPr/>
              <p:nvPr/>
            </p:nvGrpSpPr>
            <p:grpSpPr>
              <a:xfrm>
                <a:off x="9676492" y="9659733"/>
                <a:ext cx="2971188" cy="2881833"/>
                <a:chOff x="9728687" y="9659733"/>
                <a:chExt cx="2971188" cy="2881833"/>
              </a:xfrm>
            </p:grpSpPr>
            <p:sp>
              <p:nvSpPr>
                <p:cNvPr id="44" name="Retângulo: Cantos Arredondados 43">
                  <a:extLst>
                    <a:ext uri="{FF2B5EF4-FFF2-40B4-BE49-F238E27FC236}">
                      <a16:creationId xmlns:a16="http://schemas.microsoft.com/office/drawing/2014/main" id="{DBDA4D17-73CD-4E8C-A232-0D02B6FD2062}"/>
                    </a:ext>
                  </a:extLst>
                </p:cNvPr>
                <p:cNvSpPr/>
                <p:nvPr/>
              </p:nvSpPr>
              <p:spPr>
                <a:xfrm>
                  <a:off x="9728687" y="11972771"/>
                  <a:ext cx="2971188" cy="568795"/>
                </a:xfrm>
                <a:prstGeom prst="roundRect">
                  <a:avLst>
                    <a:gd name="adj" fmla="val 24509"/>
                  </a:avLst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1000" dirty="0">
                      <a:solidFill>
                        <a:schemeClr val="bg1"/>
                      </a:solidFill>
                      <a:latin typeface="Rawline SemiBold" panose="00000700000000000000" pitchFamily="2" charset="0"/>
                    </a:rPr>
                    <a:t>Aeroporto</a:t>
                  </a:r>
                </a:p>
              </p:txBody>
            </p:sp>
            <p:sp>
              <p:nvSpPr>
                <p:cNvPr id="45" name="object 24">
                  <a:extLst>
                    <a:ext uri="{FF2B5EF4-FFF2-40B4-BE49-F238E27FC236}">
                      <a16:creationId xmlns:a16="http://schemas.microsoft.com/office/drawing/2014/main" id="{70A353EE-0146-4A6B-99CD-3BE319E22DBA}"/>
                    </a:ext>
                  </a:extLst>
                </p:cNvPr>
                <p:cNvSpPr txBox="1"/>
                <p:nvPr/>
              </p:nvSpPr>
              <p:spPr>
                <a:xfrm>
                  <a:off x="10017691" y="9659733"/>
                  <a:ext cx="2435054" cy="741455"/>
                </a:xfrm>
                <a:prstGeom prst="rect">
                  <a:avLst/>
                </a:prstGeom>
                <a:noFill/>
              </p:spPr>
              <p:txBody>
                <a:bodyPr vert="horz" wrap="square" lIns="0" tIns="4041" rIns="0" bIns="0" rtlCol="0" anchor="t">
                  <a:spAutoFit/>
                </a:bodyPr>
                <a:lstStyle>
                  <a:defPPr>
                    <a:defRPr lang="pt-BR"/>
                  </a:defPPr>
                  <a:lvl1pPr marL="0" algn="l" defTabSz="457109" rtl="0" eaLnBrk="1" latinLnBrk="0" hangingPunct="1"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28554" algn="l" defTabSz="457109" rtl="0" eaLnBrk="1" latinLnBrk="0" hangingPunct="1"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57109" algn="l" defTabSz="457109" rtl="0" eaLnBrk="1" latinLnBrk="0" hangingPunct="1"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685663" algn="l" defTabSz="457109" rtl="0" eaLnBrk="1" latinLnBrk="0" hangingPunct="1"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14217" algn="l" defTabSz="457109" rtl="0" eaLnBrk="1" latinLnBrk="0" hangingPunct="1"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142771" algn="l" defTabSz="457109" rtl="0" eaLnBrk="1" latinLnBrk="0" hangingPunct="1"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371326" algn="l" defTabSz="457109" rtl="0" eaLnBrk="1" latinLnBrk="0" hangingPunct="1"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599880" algn="l" defTabSz="457109" rtl="0" eaLnBrk="1" latinLnBrk="0" hangingPunct="1"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828434" algn="l" defTabSz="457109" rtl="0" eaLnBrk="1" latinLnBrk="0" hangingPunct="1"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3809" algn="ctr">
                    <a:spcBef>
                      <a:spcPts val="32"/>
                    </a:spcBef>
                  </a:pPr>
                  <a:r>
                    <a:rPr lang="pt-BR" sz="2000" dirty="0">
                      <a:solidFill>
                        <a:schemeClr val="bg1"/>
                      </a:solidFill>
                      <a:latin typeface="+mj-lt"/>
                      <a:cs typeface="Trebuchet MS"/>
                    </a:rPr>
                    <a:t>10,3 bi</a:t>
                  </a:r>
                </a:p>
              </p:txBody>
            </p:sp>
            <p:sp>
              <p:nvSpPr>
                <p:cNvPr id="46" name="Retângulo: Cantos Arredondados 45">
                  <a:extLst>
                    <a:ext uri="{FF2B5EF4-FFF2-40B4-BE49-F238E27FC236}">
                      <a16:creationId xmlns:a16="http://schemas.microsoft.com/office/drawing/2014/main" id="{B8BC0F16-D1C2-4753-82B0-F4518C09953E}"/>
                    </a:ext>
                  </a:extLst>
                </p:cNvPr>
                <p:cNvSpPr/>
                <p:nvPr/>
              </p:nvSpPr>
              <p:spPr>
                <a:xfrm>
                  <a:off x="10725173" y="10361677"/>
                  <a:ext cx="978217" cy="1574326"/>
                </a:xfrm>
                <a:prstGeom prst="roundRect">
                  <a:avLst>
                    <a:gd name="adj" fmla="val 170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0" rIns="360000" rtlCol="0" anchor="ctr"/>
                <a:lstStyle/>
                <a:p>
                  <a:endParaRPr lang="pt-BR" sz="2800" dirty="0">
                    <a:solidFill>
                      <a:srgbClr val="173FE5"/>
                    </a:solidFill>
                    <a:latin typeface="Rawline" panose="00000500000000000000" pitchFamily="2" charset="0"/>
                  </a:endParaRPr>
                </a:p>
                <a:p>
                  <a:endParaRPr lang="pt-BR" sz="2800" dirty="0">
                    <a:solidFill>
                      <a:srgbClr val="173FE5"/>
                    </a:solidFill>
                    <a:latin typeface="Rawline" panose="00000500000000000000" pitchFamily="2" charset="0"/>
                  </a:endParaRPr>
                </a:p>
                <a:p>
                  <a:endParaRPr lang="pt-BR" sz="2800" dirty="0">
                    <a:solidFill>
                      <a:srgbClr val="173FE5"/>
                    </a:solidFill>
                    <a:latin typeface="Rawline" panose="00000500000000000000" pitchFamily="2" charset="0"/>
                  </a:endParaRPr>
                </a:p>
                <a:p>
                  <a:endParaRPr lang="pt-BR" sz="2800" dirty="0">
                    <a:solidFill>
                      <a:srgbClr val="173FE5"/>
                    </a:solidFill>
                    <a:latin typeface="Rawline" panose="00000500000000000000" pitchFamily="2" charset="0"/>
                  </a:endParaRPr>
                </a:p>
                <a:p>
                  <a:endParaRPr lang="pt-BR" sz="2800" dirty="0">
                    <a:solidFill>
                      <a:srgbClr val="173FE5"/>
                    </a:solidFill>
                    <a:latin typeface="Rawline" panose="00000500000000000000" pitchFamily="2" charset="0"/>
                  </a:endParaRPr>
                </a:p>
                <a:p>
                  <a:endParaRPr lang="pt-BR" sz="2800" dirty="0">
                    <a:solidFill>
                      <a:srgbClr val="173FE5"/>
                    </a:solidFill>
                    <a:latin typeface="Rawline" panose="00000500000000000000" pitchFamily="2" charset="0"/>
                  </a:endParaRPr>
                </a:p>
                <a:p>
                  <a:endParaRPr lang="pt-BR" sz="2800" dirty="0">
                    <a:solidFill>
                      <a:srgbClr val="173FE5"/>
                    </a:solidFill>
                    <a:latin typeface="Rawline" panose="00000500000000000000" pitchFamily="2" charset="0"/>
                  </a:endParaRPr>
                </a:p>
                <a:p>
                  <a:pPr algn="ctr"/>
                  <a:endParaRPr lang="pt-BR" dirty="0">
                    <a:solidFill>
                      <a:srgbClr val="173FE5"/>
                    </a:solidFill>
                  </a:endParaRPr>
                </a:p>
              </p:txBody>
            </p:sp>
          </p:grpSp>
        </p:grpSp>
      </p:grpSp>
      <p:sp>
        <p:nvSpPr>
          <p:cNvPr id="54" name="Slide Number Placeholder 1">
            <a:extLst>
              <a:ext uri="{FF2B5EF4-FFF2-40B4-BE49-F238E27FC236}">
                <a16:creationId xmlns:a16="http://schemas.microsoft.com/office/drawing/2014/main" id="{9D6963A7-ECF5-4A3E-B3DE-866394B4CD9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38266" y="6383722"/>
            <a:ext cx="164466" cy="24250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17</a:t>
            </a:fld>
            <a:endParaRPr dirty="0"/>
          </a:p>
        </p:txBody>
      </p:sp>
      <p:grpSp>
        <p:nvGrpSpPr>
          <p:cNvPr id="62" name="Agrupar 61">
            <a:extLst>
              <a:ext uri="{FF2B5EF4-FFF2-40B4-BE49-F238E27FC236}">
                <a16:creationId xmlns:a16="http://schemas.microsoft.com/office/drawing/2014/main" id="{02DF46D4-C07A-40E3-AA66-EF49289CE138}"/>
              </a:ext>
            </a:extLst>
          </p:cNvPr>
          <p:cNvGrpSpPr/>
          <p:nvPr/>
        </p:nvGrpSpPr>
        <p:grpSpPr>
          <a:xfrm>
            <a:off x="371475" y="6368563"/>
            <a:ext cx="5422251" cy="215444"/>
            <a:chOff x="327561" y="6430768"/>
            <a:chExt cx="5422251" cy="215444"/>
          </a:xfrm>
        </p:grpSpPr>
        <p:sp>
          <p:nvSpPr>
            <p:cNvPr id="63" name="Footer Placeholder 2">
              <a:extLst>
                <a:ext uri="{FF2B5EF4-FFF2-40B4-BE49-F238E27FC236}">
                  <a16:creationId xmlns:a16="http://schemas.microsoft.com/office/drawing/2014/main" id="{D11FAF68-EB14-4D87-9EE0-F9EA336AC5EF}"/>
                </a:ext>
              </a:extLst>
            </p:cNvPr>
            <p:cNvSpPr txBox="1"/>
            <p:nvPr/>
          </p:nvSpPr>
          <p:spPr>
            <a:xfrm>
              <a:off x="936066" y="6430768"/>
              <a:ext cx="4813746" cy="21544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 anchor="ctr">
              <a:spAutoFit/>
            </a:bodyPr>
            <a:lstStyle>
              <a:lvl1pPr>
                <a:defRPr sz="1600" b="1" spc="300">
                  <a:solidFill>
                    <a:srgbClr val="44546A"/>
                  </a:solidFill>
                </a:defRPr>
              </a:lvl1pPr>
            </a:lstStyle>
            <a:p>
              <a:r>
                <a:rPr lang="pt-BR" sz="800" b="0" spc="200" dirty="0">
                  <a:solidFill>
                    <a:srgbClr val="25303A"/>
                  </a:solidFill>
                  <a:latin typeface="Gilroy-Bold" panose="00000800000000000000" pitchFamily="2" charset="0"/>
                </a:rPr>
                <a:t>SE - SECRETARIA EXECUTIVA</a:t>
              </a:r>
              <a:endParaRPr sz="800" b="0" spc="200" dirty="0">
                <a:solidFill>
                  <a:srgbClr val="25303A"/>
                </a:solidFill>
                <a:latin typeface="Gilroy-Bold" panose="00000800000000000000" pitchFamily="2" charset="0"/>
              </a:endParaRPr>
            </a:p>
          </p:txBody>
        </p:sp>
        <p:pic>
          <p:nvPicPr>
            <p:cNvPr id="64" name="Gráfico 63">
              <a:extLst>
                <a:ext uri="{FF2B5EF4-FFF2-40B4-BE49-F238E27FC236}">
                  <a16:creationId xmlns:a16="http://schemas.microsoft.com/office/drawing/2014/main" id="{D1906E88-8FB2-4C42-B6DA-AAF226A588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27561" y="6447806"/>
              <a:ext cx="537853" cy="181369"/>
            </a:xfrm>
            <a:prstGeom prst="rect">
              <a:avLst/>
            </a:prstGeom>
          </p:spPr>
        </p:pic>
      </p:grpSp>
      <p:graphicFrame>
        <p:nvGraphicFramePr>
          <p:cNvPr id="65" name="Gráfico 64">
            <a:extLst>
              <a:ext uri="{FF2B5EF4-FFF2-40B4-BE49-F238E27FC236}">
                <a16:creationId xmlns:a16="http://schemas.microsoft.com/office/drawing/2014/main" id="{4888A42C-EBCC-4DFE-8888-DF7F8EF136C0}"/>
              </a:ext>
            </a:extLst>
          </p:cNvPr>
          <p:cNvGraphicFramePr/>
          <p:nvPr/>
        </p:nvGraphicFramePr>
        <p:xfrm>
          <a:off x="489269" y="3680931"/>
          <a:ext cx="5096698" cy="22780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TextBox 90">
            <a:extLst>
              <a:ext uri="{FF2B5EF4-FFF2-40B4-BE49-F238E27FC236}">
                <a16:creationId xmlns:a16="http://schemas.microsoft.com/office/drawing/2014/main" id="{4C2552E9-DB6A-D245-FE0F-1CCF065323D9}"/>
              </a:ext>
            </a:extLst>
          </p:cNvPr>
          <p:cNvSpPr txBox="1"/>
          <p:nvPr/>
        </p:nvSpPr>
        <p:spPr>
          <a:xfrm>
            <a:off x="406861" y="357434"/>
            <a:ext cx="8481513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8583" rIns="18583">
            <a:spAutoFit/>
          </a:bodyPr>
          <a:lstStyle>
            <a:lvl1pPr algn="ctr">
              <a:defRPr sz="8000" b="1"/>
            </a:lvl1pPr>
          </a:lstStyle>
          <a:p>
            <a:pPr algn="l"/>
            <a:r>
              <a:rPr lang="pt-BR" sz="3600" b="0" dirty="0">
                <a:solidFill>
                  <a:schemeClr val="bg1"/>
                </a:solidFill>
                <a:latin typeface="+mj-lt"/>
              </a:rPr>
              <a:t>Mais incentivos, mais desenvolvimento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659254C1-BA56-DD05-9865-C39C1154BD61}"/>
              </a:ext>
            </a:extLst>
          </p:cNvPr>
          <p:cNvGrpSpPr/>
          <p:nvPr/>
        </p:nvGrpSpPr>
        <p:grpSpPr>
          <a:xfrm>
            <a:off x="9922289" y="193201"/>
            <a:ext cx="2269711" cy="759547"/>
            <a:chOff x="9743684" y="176475"/>
            <a:chExt cx="2269711" cy="523220"/>
          </a:xfrm>
        </p:grpSpPr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F263BD5E-D5CC-82F0-0B38-4101372120D5}"/>
                </a:ext>
              </a:extLst>
            </p:cNvPr>
            <p:cNvSpPr/>
            <p:nvPr/>
          </p:nvSpPr>
          <p:spPr>
            <a:xfrm>
              <a:off x="9743684" y="213509"/>
              <a:ext cx="2269711" cy="44915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defTabSz="457200"/>
              <a:endParaRPr lang="pt-BR" sz="1800"/>
            </a:p>
          </p:txBody>
        </p:sp>
        <p:sp>
          <p:nvSpPr>
            <p:cNvPr id="10" name="Footer Placeholder 2">
              <a:extLst>
                <a:ext uri="{FF2B5EF4-FFF2-40B4-BE49-F238E27FC236}">
                  <a16:creationId xmlns:a16="http://schemas.microsoft.com/office/drawing/2014/main" id="{5873C4D5-06E6-7D9C-2493-8341BE0B48AA}"/>
                </a:ext>
              </a:extLst>
            </p:cNvPr>
            <p:cNvSpPr txBox="1"/>
            <p:nvPr/>
          </p:nvSpPr>
          <p:spPr>
            <a:xfrm>
              <a:off x="9959234" y="176475"/>
              <a:ext cx="1838609" cy="52322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8583" rIns="18583" anchor="ctr">
              <a:spAutoFit/>
            </a:bodyPr>
            <a:lstStyle>
              <a:lvl1pPr>
                <a:defRPr sz="1600" b="1" spc="300">
                  <a:solidFill>
                    <a:srgbClr val="44546A"/>
                  </a:solidFill>
                </a:defRPr>
              </a:lvl1pPr>
            </a:lstStyle>
            <a:p>
              <a:r>
                <a:rPr lang="pt-BR" sz="1400" b="0" spc="200" dirty="0">
                  <a:solidFill>
                    <a:srgbClr val="FFFFFF"/>
                  </a:solidFill>
                  <a:latin typeface="Gilroy-Bold" panose="00000800000000000000" pitchFamily="2" charset="0"/>
                </a:rPr>
                <a:t>POLÍTICAS TRANSVERSAIS</a:t>
              </a:r>
              <a:endParaRPr sz="1400" b="0" spc="200" dirty="0">
                <a:solidFill>
                  <a:srgbClr val="FFFFFF"/>
                </a:solidFill>
                <a:latin typeface="Gilroy-Bold" panose="000008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079212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9C787-D0F9-651C-245D-7F3CB288B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65">
            <a:extLst>
              <a:ext uri="{FF2B5EF4-FFF2-40B4-BE49-F238E27FC236}">
                <a16:creationId xmlns:a16="http://schemas.microsoft.com/office/drawing/2014/main" id="{095FE56D-97F9-5090-C57E-D8C2ACBCC001}"/>
              </a:ext>
            </a:extLst>
          </p:cNvPr>
          <p:cNvSpPr/>
          <p:nvPr/>
        </p:nvSpPr>
        <p:spPr>
          <a:xfrm>
            <a:off x="0" y="-13475"/>
            <a:ext cx="1130333" cy="160656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2"/>
          </a:p>
        </p:txBody>
      </p:sp>
      <p:sp>
        <p:nvSpPr>
          <p:cNvPr id="42" name="Rectangle: Rounded Corners 24">
            <a:extLst>
              <a:ext uri="{FF2B5EF4-FFF2-40B4-BE49-F238E27FC236}">
                <a16:creationId xmlns:a16="http://schemas.microsoft.com/office/drawing/2014/main" id="{3B49D9CB-3132-498F-96D0-B77F773679C4}"/>
              </a:ext>
            </a:extLst>
          </p:cNvPr>
          <p:cNvSpPr/>
          <p:nvPr/>
        </p:nvSpPr>
        <p:spPr>
          <a:xfrm>
            <a:off x="575354" y="1533086"/>
            <a:ext cx="5042236" cy="303961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80000" rIns="180000" bIns="144000" anchor="ctr"/>
          <a:lstStyle/>
          <a:p>
            <a:pPr>
              <a:spcBef>
                <a:spcPts val="1200"/>
              </a:spcBef>
              <a:defRPr>
                <a:solidFill>
                  <a:srgbClr val="FFFFFF"/>
                </a:solidFill>
              </a:defRPr>
            </a:pPr>
            <a:endParaRPr lang="pt-BR" sz="800" dirty="0">
              <a:solidFill>
                <a:schemeClr val="tx2"/>
              </a:solidFill>
              <a:latin typeface="Gilroy-Bold" panose="00000800000000000000" pitchFamily="2" charset="0"/>
            </a:endParaRPr>
          </a:p>
        </p:txBody>
      </p:sp>
      <p:sp>
        <p:nvSpPr>
          <p:cNvPr id="16" name="TextBox 90">
            <a:extLst>
              <a:ext uri="{FF2B5EF4-FFF2-40B4-BE49-F238E27FC236}">
                <a16:creationId xmlns:a16="http://schemas.microsoft.com/office/drawing/2014/main" id="{97132159-C1FA-481D-0695-9024C639AA33}"/>
              </a:ext>
            </a:extLst>
          </p:cNvPr>
          <p:cNvSpPr txBox="1"/>
          <p:nvPr/>
        </p:nvSpPr>
        <p:spPr>
          <a:xfrm>
            <a:off x="426317" y="343579"/>
            <a:ext cx="4185684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8583" rIns="18583">
            <a:spAutoFit/>
          </a:bodyPr>
          <a:lstStyle>
            <a:lvl1pPr algn="ctr">
              <a:defRPr sz="8000" b="1"/>
            </a:lvl1pPr>
          </a:lstStyle>
          <a:p>
            <a:pPr algn="l"/>
            <a:r>
              <a:rPr lang="pt-BR" sz="3600" b="0" dirty="0">
                <a:solidFill>
                  <a:schemeClr val="bg1"/>
                </a:solidFill>
                <a:latin typeface="+mj-lt"/>
              </a:rPr>
              <a:t>Sustentabilidade</a:t>
            </a: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3098FBF1-42AC-40BD-9F96-6B44F5672355}"/>
              </a:ext>
            </a:extLst>
          </p:cNvPr>
          <p:cNvSpPr txBox="1"/>
          <p:nvPr/>
        </p:nvSpPr>
        <p:spPr>
          <a:xfrm>
            <a:off x="446494" y="5045627"/>
            <a:ext cx="330844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1200"/>
              </a:spcBef>
            </a:pPr>
            <a:r>
              <a:rPr lang="pt-BR" sz="2000" dirty="0">
                <a:solidFill>
                  <a:srgbClr val="00822D"/>
                </a:solidFill>
                <a:latin typeface="Gilroy-Bold" panose="00000800000000000000" pitchFamily="2" charset="0"/>
              </a:rPr>
              <a:t>Diagnóstico de Sustentabilidade*</a:t>
            </a: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C16B9226-1590-471B-970A-59B5BDB113EC}"/>
              </a:ext>
            </a:extLst>
          </p:cNvPr>
          <p:cNvGrpSpPr/>
          <p:nvPr/>
        </p:nvGrpSpPr>
        <p:grpSpPr>
          <a:xfrm>
            <a:off x="2751550" y="5006012"/>
            <a:ext cx="2828313" cy="960224"/>
            <a:chOff x="488725" y="2485707"/>
            <a:chExt cx="4126411" cy="1077527"/>
          </a:xfrm>
        </p:grpSpPr>
        <p:sp>
          <p:nvSpPr>
            <p:cNvPr id="18" name="Rectangle: Rounded Corners 24">
              <a:extLst>
                <a:ext uri="{FF2B5EF4-FFF2-40B4-BE49-F238E27FC236}">
                  <a16:creationId xmlns:a16="http://schemas.microsoft.com/office/drawing/2014/main" id="{C488ACDA-69AC-46A4-8EB2-D26E57BFF1D5}"/>
                </a:ext>
              </a:extLst>
            </p:cNvPr>
            <p:cNvSpPr/>
            <p:nvPr/>
          </p:nvSpPr>
          <p:spPr>
            <a:xfrm>
              <a:off x="488725" y="2485707"/>
              <a:ext cx="4126411" cy="107752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12700">
              <a:miter lim="400000"/>
            </a:ln>
            <a:effectLst/>
          </p:spPr>
          <p:txBody>
            <a:bodyPr lIns="72000" tIns="72000" rIns="72000" bIns="72000" anchor="ctr"/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 lang="pt-BR" sz="1050" dirty="0">
                <a:solidFill>
                  <a:srgbClr val="25303A"/>
                </a:solidFill>
              </a:endParaRPr>
            </a:p>
          </p:txBody>
        </p:sp>
        <p:grpSp>
          <p:nvGrpSpPr>
            <p:cNvPr id="19" name="Agrupar 18">
              <a:extLst>
                <a:ext uri="{FF2B5EF4-FFF2-40B4-BE49-F238E27FC236}">
                  <a16:creationId xmlns:a16="http://schemas.microsoft.com/office/drawing/2014/main" id="{AD47E97E-77E9-4A02-A065-A93774D699AC}"/>
                </a:ext>
              </a:extLst>
            </p:cNvPr>
            <p:cNvGrpSpPr/>
            <p:nvPr/>
          </p:nvGrpSpPr>
          <p:grpSpPr>
            <a:xfrm>
              <a:off x="652146" y="2485707"/>
              <a:ext cx="2924439" cy="1055247"/>
              <a:chOff x="744693" y="1046875"/>
              <a:chExt cx="2924439" cy="1055247"/>
            </a:xfrm>
          </p:grpSpPr>
          <p:sp>
            <p:nvSpPr>
              <p:cNvPr id="21" name="TextBox 82">
                <a:extLst>
                  <a:ext uri="{FF2B5EF4-FFF2-40B4-BE49-F238E27FC236}">
                    <a16:creationId xmlns:a16="http://schemas.microsoft.com/office/drawing/2014/main" id="{66558E50-C55E-4842-9C00-60EE9A1652A8}"/>
                  </a:ext>
                </a:extLst>
              </p:cNvPr>
              <p:cNvSpPr txBox="1"/>
              <p:nvPr/>
            </p:nvSpPr>
            <p:spPr>
              <a:xfrm>
                <a:off x="1003064" y="1046875"/>
                <a:ext cx="1937440" cy="93251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18583" rIns="18583">
                <a:spAutoFit/>
              </a:bodyPr>
              <a:lstStyle>
                <a:lvl1pPr algn="ctr">
                  <a:defRPr sz="3600" b="1"/>
                </a:lvl1pPr>
              </a:lstStyle>
              <a:p>
                <a:r>
                  <a:rPr lang="pt-BR" sz="4800" b="0" dirty="0">
                    <a:solidFill>
                      <a:schemeClr val="bg2"/>
                    </a:solidFill>
                    <a:latin typeface="+mj-lt"/>
                  </a:rPr>
                  <a:t>1,2</a:t>
                </a:r>
                <a:endParaRPr sz="4800" b="0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22" name="TextBox 82">
                <a:extLst>
                  <a:ext uri="{FF2B5EF4-FFF2-40B4-BE49-F238E27FC236}">
                    <a16:creationId xmlns:a16="http://schemas.microsoft.com/office/drawing/2014/main" id="{C132900D-7674-42E8-BCDF-83BA2FE4B66B}"/>
                  </a:ext>
                </a:extLst>
              </p:cNvPr>
              <p:cNvSpPr txBox="1"/>
              <p:nvPr/>
            </p:nvSpPr>
            <p:spPr>
              <a:xfrm>
                <a:off x="2088961" y="1722210"/>
                <a:ext cx="1580171" cy="37991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18583" rIns="18583">
                <a:spAutoFit/>
              </a:bodyPr>
              <a:lstStyle>
                <a:lvl1pPr algn="ctr">
                  <a:defRPr sz="3600" b="1"/>
                </a:lvl1pPr>
              </a:lstStyle>
              <a:p>
                <a:pPr algn="l"/>
                <a:r>
                  <a:rPr lang="pt-BR" sz="1600" b="0" dirty="0">
                    <a:solidFill>
                      <a:schemeClr val="tx2"/>
                    </a:solidFill>
                    <a:latin typeface="Gilroy-Bold" panose="00000800000000000000" pitchFamily="2" charset="0"/>
                  </a:rPr>
                  <a:t>bilhão</a:t>
                </a:r>
              </a:p>
            </p:txBody>
          </p:sp>
          <p:sp>
            <p:nvSpPr>
              <p:cNvPr id="23" name="TextBox 82">
                <a:extLst>
                  <a:ext uri="{FF2B5EF4-FFF2-40B4-BE49-F238E27FC236}">
                    <a16:creationId xmlns:a16="http://schemas.microsoft.com/office/drawing/2014/main" id="{CA7F67D3-A732-4E70-94A2-936EDA8E4178}"/>
                  </a:ext>
                </a:extLst>
              </p:cNvPr>
              <p:cNvSpPr txBox="1"/>
              <p:nvPr/>
            </p:nvSpPr>
            <p:spPr>
              <a:xfrm>
                <a:off x="744693" y="1058947"/>
                <a:ext cx="463022" cy="37991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18583" rIns="18583">
                <a:spAutoFit/>
              </a:bodyPr>
              <a:lstStyle>
                <a:lvl1pPr algn="ctr">
                  <a:defRPr sz="3600" b="1"/>
                </a:lvl1pPr>
              </a:lstStyle>
              <a:p>
                <a:pPr algn="l"/>
                <a:r>
                  <a:rPr lang="pt-BR" sz="1600" b="0" dirty="0">
                    <a:solidFill>
                      <a:schemeClr val="tx2"/>
                    </a:solidFill>
                    <a:latin typeface="Gilroy-Bold" panose="00000800000000000000" pitchFamily="2" charset="0"/>
                  </a:rPr>
                  <a:t>R$</a:t>
                </a:r>
              </a:p>
            </p:txBody>
          </p:sp>
        </p:grpSp>
        <p:sp>
          <p:nvSpPr>
            <p:cNvPr id="20" name="CaixaDeTexto 19">
              <a:extLst>
                <a:ext uri="{FF2B5EF4-FFF2-40B4-BE49-F238E27FC236}">
                  <a16:creationId xmlns:a16="http://schemas.microsoft.com/office/drawing/2014/main" id="{AE12BC1E-7911-407B-AA9C-438ECD802968}"/>
                </a:ext>
              </a:extLst>
            </p:cNvPr>
            <p:cNvSpPr txBox="1"/>
            <p:nvPr/>
          </p:nvSpPr>
          <p:spPr>
            <a:xfrm>
              <a:off x="3015010" y="2575249"/>
              <a:ext cx="1503258" cy="8634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r>
                <a:rPr lang="pt-BR" sz="1100" dirty="0">
                  <a:solidFill>
                    <a:schemeClr val="tx2"/>
                  </a:solidFill>
                </a:rPr>
                <a:t>investidos pelo setor portuário em 2023 e 2024</a:t>
              </a:r>
            </a:p>
          </p:txBody>
        </p:sp>
      </p:grp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9A104ABC-778D-4C53-A0AD-B701D0A898DA}"/>
              </a:ext>
            </a:extLst>
          </p:cNvPr>
          <p:cNvGrpSpPr/>
          <p:nvPr/>
        </p:nvGrpSpPr>
        <p:grpSpPr>
          <a:xfrm>
            <a:off x="5799693" y="4987511"/>
            <a:ext cx="2643663" cy="978728"/>
            <a:chOff x="488725" y="2464943"/>
            <a:chExt cx="4126410" cy="1098291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4F0BF36E-773D-44C0-8FAE-7A00F9F9A912}"/>
                </a:ext>
              </a:extLst>
            </p:cNvPr>
            <p:cNvSpPr/>
            <p:nvPr/>
          </p:nvSpPr>
          <p:spPr>
            <a:xfrm>
              <a:off x="488725" y="2485708"/>
              <a:ext cx="4126410" cy="1077526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12700">
              <a:miter lim="400000"/>
            </a:ln>
            <a:effectLst/>
          </p:spPr>
          <p:txBody>
            <a:bodyPr lIns="72000" tIns="72000" rIns="72000" bIns="72000" anchor="ctr"/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 lang="pt-BR" sz="1050" dirty="0">
                <a:solidFill>
                  <a:srgbClr val="25303A"/>
                </a:solidFill>
              </a:endParaRPr>
            </a:p>
          </p:txBody>
        </p:sp>
        <p:grpSp>
          <p:nvGrpSpPr>
            <p:cNvPr id="26" name="Agrupar 25">
              <a:extLst>
                <a:ext uri="{FF2B5EF4-FFF2-40B4-BE49-F238E27FC236}">
                  <a16:creationId xmlns:a16="http://schemas.microsoft.com/office/drawing/2014/main" id="{3DD0001C-5899-4B4F-87EB-86A8AEE58948}"/>
                </a:ext>
              </a:extLst>
            </p:cNvPr>
            <p:cNvGrpSpPr/>
            <p:nvPr/>
          </p:nvGrpSpPr>
          <p:grpSpPr>
            <a:xfrm>
              <a:off x="839340" y="2464943"/>
              <a:ext cx="2249503" cy="1025785"/>
              <a:chOff x="931887" y="1026111"/>
              <a:chExt cx="2249503" cy="1025785"/>
            </a:xfrm>
          </p:grpSpPr>
          <p:sp>
            <p:nvSpPr>
              <p:cNvPr id="28" name="TextBox 82">
                <a:extLst>
                  <a:ext uri="{FF2B5EF4-FFF2-40B4-BE49-F238E27FC236}">
                    <a16:creationId xmlns:a16="http://schemas.microsoft.com/office/drawing/2014/main" id="{41323D88-8E60-437E-9C01-DA2AD4C9D3EF}"/>
                  </a:ext>
                </a:extLst>
              </p:cNvPr>
              <p:cNvSpPr txBox="1"/>
              <p:nvPr/>
            </p:nvSpPr>
            <p:spPr>
              <a:xfrm>
                <a:off x="931887" y="1026111"/>
                <a:ext cx="1496145" cy="932513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18583" rIns="18583">
                <a:spAutoFit/>
              </a:bodyPr>
              <a:lstStyle>
                <a:lvl1pPr algn="ctr">
                  <a:defRPr sz="3600" b="1"/>
                </a:lvl1pPr>
              </a:lstStyle>
              <a:p>
                <a:r>
                  <a:rPr lang="pt-BR" sz="4800" b="0" dirty="0">
                    <a:solidFill>
                      <a:schemeClr val="bg2"/>
                    </a:solidFill>
                    <a:latin typeface="+mj-lt"/>
                  </a:rPr>
                  <a:t>11</a:t>
                </a:r>
                <a:endParaRPr sz="4800" b="0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29" name="TextBox 82">
                <a:extLst>
                  <a:ext uri="{FF2B5EF4-FFF2-40B4-BE49-F238E27FC236}">
                    <a16:creationId xmlns:a16="http://schemas.microsoft.com/office/drawing/2014/main" id="{8061D694-2896-4AFF-83B8-AD05A07A4080}"/>
                  </a:ext>
                </a:extLst>
              </p:cNvPr>
              <p:cNvSpPr txBox="1"/>
              <p:nvPr/>
            </p:nvSpPr>
            <p:spPr>
              <a:xfrm>
                <a:off x="1685245" y="1671984"/>
                <a:ext cx="1496145" cy="37991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18583" rIns="18583">
                <a:spAutoFit/>
              </a:bodyPr>
              <a:lstStyle>
                <a:lvl1pPr algn="ctr">
                  <a:defRPr sz="3600" b="1"/>
                </a:lvl1pPr>
              </a:lstStyle>
              <a:p>
                <a:pPr algn="l"/>
                <a:r>
                  <a:rPr lang="pt-BR" sz="1600" b="0" dirty="0">
                    <a:solidFill>
                      <a:schemeClr val="bg2"/>
                    </a:solidFill>
                    <a:latin typeface="Gilroy-Bold" panose="00000800000000000000" pitchFamily="2" charset="0"/>
                  </a:rPr>
                  <a:t>milhões</a:t>
                </a:r>
              </a:p>
            </p:txBody>
          </p:sp>
        </p:grpSp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50A1A10F-4505-405C-B05F-5181E0DE0307}"/>
                </a:ext>
              </a:extLst>
            </p:cNvPr>
            <p:cNvSpPr txBox="1"/>
            <p:nvPr/>
          </p:nvSpPr>
          <p:spPr>
            <a:xfrm>
              <a:off x="2784187" y="2751584"/>
              <a:ext cx="1638677" cy="4835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r>
                <a:rPr lang="pt-BR" sz="1100" dirty="0">
                  <a:solidFill>
                    <a:schemeClr val="tx2"/>
                  </a:solidFill>
                </a:rPr>
                <a:t>de brasileiros impactados</a:t>
              </a:r>
            </a:p>
          </p:txBody>
        </p:sp>
      </p:grp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86688E6A-54AB-4AF1-91A6-C21676604B22}"/>
              </a:ext>
            </a:extLst>
          </p:cNvPr>
          <p:cNvGrpSpPr/>
          <p:nvPr/>
        </p:nvGrpSpPr>
        <p:grpSpPr>
          <a:xfrm>
            <a:off x="8663181" y="4987865"/>
            <a:ext cx="2782352" cy="960223"/>
            <a:chOff x="488725" y="2485708"/>
            <a:chExt cx="4126410" cy="1077526"/>
          </a:xfrm>
        </p:grpSpPr>
        <p:sp>
          <p:nvSpPr>
            <p:cNvPr id="31" name="Rectangle: Rounded Corners 24">
              <a:extLst>
                <a:ext uri="{FF2B5EF4-FFF2-40B4-BE49-F238E27FC236}">
                  <a16:creationId xmlns:a16="http://schemas.microsoft.com/office/drawing/2014/main" id="{CF9E18E0-5CD3-48EE-8849-6ECE07FEC629}"/>
                </a:ext>
              </a:extLst>
            </p:cNvPr>
            <p:cNvSpPr/>
            <p:nvPr/>
          </p:nvSpPr>
          <p:spPr>
            <a:xfrm>
              <a:off x="488725" y="2485708"/>
              <a:ext cx="4126410" cy="1077526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12700">
              <a:miter lim="400000"/>
            </a:ln>
            <a:effectLst/>
          </p:spPr>
          <p:txBody>
            <a:bodyPr lIns="72000" tIns="72000" rIns="72000" bIns="72000" anchor="ctr"/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 lang="pt-BR" sz="1050" dirty="0">
                <a:solidFill>
                  <a:srgbClr val="25303A"/>
                </a:solidFill>
              </a:endParaRPr>
            </a:p>
          </p:txBody>
        </p:sp>
        <p:grpSp>
          <p:nvGrpSpPr>
            <p:cNvPr id="32" name="Agrupar 31">
              <a:extLst>
                <a:ext uri="{FF2B5EF4-FFF2-40B4-BE49-F238E27FC236}">
                  <a16:creationId xmlns:a16="http://schemas.microsoft.com/office/drawing/2014/main" id="{499D27CB-99D3-4B04-A03D-3951D958D193}"/>
                </a:ext>
              </a:extLst>
            </p:cNvPr>
            <p:cNvGrpSpPr/>
            <p:nvPr/>
          </p:nvGrpSpPr>
          <p:grpSpPr>
            <a:xfrm>
              <a:off x="759169" y="2518147"/>
              <a:ext cx="2406909" cy="988801"/>
              <a:chOff x="851716" y="1079315"/>
              <a:chExt cx="2406909" cy="988801"/>
            </a:xfrm>
          </p:grpSpPr>
          <p:sp>
            <p:nvSpPr>
              <p:cNvPr id="35" name="TextBox 82">
                <a:extLst>
                  <a:ext uri="{FF2B5EF4-FFF2-40B4-BE49-F238E27FC236}">
                    <a16:creationId xmlns:a16="http://schemas.microsoft.com/office/drawing/2014/main" id="{4EB53B0C-2B09-457A-B716-1AD445A08FB1}"/>
                  </a:ext>
                </a:extLst>
              </p:cNvPr>
              <p:cNvSpPr txBox="1"/>
              <p:nvPr/>
            </p:nvSpPr>
            <p:spPr>
              <a:xfrm>
                <a:off x="851716" y="1079315"/>
                <a:ext cx="2201958" cy="93251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18583" rIns="18583">
                <a:spAutoFit/>
              </a:bodyPr>
              <a:lstStyle>
                <a:lvl1pPr algn="ctr">
                  <a:defRPr sz="3600" b="1"/>
                </a:lvl1pPr>
              </a:lstStyle>
              <a:p>
                <a:r>
                  <a:rPr lang="pt-BR" sz="4800" b="0" dirty="0">
                    <a:solidFill>
                      <a:schemeClr val="bg2"/>
                    </a:solidFill>
                    <a:latin typeface="+mj-lt"/>
                  </a:rPr>
                  <a:t>120</a:t>
                </a:r>
                <a:endParaRPr sz="4800" b="0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36" name="TextBox 82">
                <a:extLst>
                  <a:ext uri="{FF2B5EF4-FFF2-40B4-BE49-F238E27FC236}">
                    <a16:creationId xmlns:a16="http://schemas.microsoft.com/office/drawing/2014/main" id="{BC968F72-98ED-4FF5-B383-2183566A132A}"/>
                  </a:ext>
                </a:extLst>
              </p:cNvPr>
              <p:cNvSpPr txBox="1"/>
              <p:nvPr/>
            </p:nvSpPr>
            <p:spPr>
              <a:xfrm>
                <a:off x="2498559" y="1688204"/>
                <a:ext cx="760066" cy="37991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18583" rIns="18583">
                <a:spAutoFit/>
              </a:bodyPr>
              <a:lstStyle>
                <a:lvl1pPr algn="ctr">
                  <a:defRPr sz="3600" b="1"/>
                </a:lvl1pPr>
              </a:lstStyle>
              <a:p>
                <a:pPr algn="l"/>
                <a:r>
                  <a:rPr lang="pt-BR" sz="1600" b="0" dirty="0">
                    <a:solidFill>
                      <a:schemeClr val="bg2"/>
                    </a:solidFill>
                    <a:latin typeface="Gilroy-Bold" panose="00000800000000000000" pitchFamily="2" charset="0"/>
                  </a:rPr>
                  <a:t>mil</a:t>
                </a:r>
              </a:p>
            </p:txBody>
          </p:sp>
        </p:grpSp>
        <p:sp>
          <p:nvSpPr>
            <p:cNvPr id="34" name="CaixaDeTexto 33">
              <a:extLst>
                <a:ext uri="{FF2B5EF4-FFF2-40B4-BE49-F238E27FC236}">
                  <a16:creationId xmlns:a16="http://schemas.microsoft.com/office/drawing/2014/main" id="{30071575-800C-4FE3-A507-B97380707B89}"/>
                </a:ext>
              </a:extLst>
            </p:cNvPr>
            <p:cNvSpPr txBox="1"/>
            <p:nvPr/>
          </p:nvSpPr>
          <p:spPr>
            <a:xfrm>
              <a:off x="2949054" y="2708104"/>
              <a:ext cx="1592633" cy="6734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r>
                <a:rPr lang="pt-BR" sz="1100" dirty="0">
                  <a:solidFill>
                    <a:schemeClr val="tx2"/>
                  </a:solidFill>
                </a:rPr>
                <a:t>empregos diretos gerados</a:t>
              </a:r>
            </a:p>
          </p:txBody>
        </p:sp>
      </p:grpSp>
      <p:sp>
        <p:nvSpPr>
          <p:cNvPr id="37" name="Rectangle: Rounded Corners 24">
            <a:extLst>
              <a:ext uri="{FF2B5EF4-FFF2-40B4-BE49-F238E27FC236}">
                <a16:creationId xmlns:a16="http://schemas.microsoft.com/office/drawing/2014/main" id="{7A299E6B-43F2-44A9-9E25-2BDD57EC28AF}"/>
              </a:ext>
            </a:extLst>
          </p:cNvPr>
          <p:cNvSpPr/>
          <p:nvPr/>
        </p:nvSpPr>
        <p:spPr>
          <a:xfrm>
            <a:off x="1814357" y="1687651"/>
            <a:ext cx="3435079" cy="2835202"/>
          </a:xfrm>
          <a:prstGeom prst="roundRect">
            <a:avLst>
              <a:gd name="adj" fmla="val 0"/>
            </a:avLst>
          </a:prstGeom>
          <a:noFill/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80000" rIns="180000" bIns="144000" anchor="t"/>
          <a:lstStyle/>
          <a:p>
            <a:pPr>
              <a:lnSpc>
                <a:spcPts val="1000"/>
              </a:lnSpc>
              <a:spcBef>
                <a:spcPts val="600"/>
              </a:spcBef>
              <a:defRPr>
                <a:solidFill>
                  <a:srgbClr val="FFFFFF"/>
                </a:solidFill>
              </a:defRPr>
            </a:pPr>
            <a:endParaRPr lang="pt-BR" sz="1050" dirty="0">
              <a:solidFill>
                <a:srgbClr val="25303A"/>
              </a:solidFill>
            </a:endParaRPr>
          </a:p>
        </p:txBody>
      </p:sp>
      <p:grpSp>
        <p:nvGrpSpPr>
          <p:cNvPr id="38" name="Agrupar 37">
            <a:extLst>
              <a:ext uri="{FF2B5EF4-FFF2-40B4-BE49-F238E27FC236}">
                <a16:creationId xmlns:a16="http://schemas.microsoft.com/office/drawing/2014/main" id="{B6A8B150-F532-4063-A3D8-4E6435DD1A96}"/>
              </a:ext>
            </a:extLst>
          </p:cNvPr>
          <p:cNvGrpSpPr/>
          <p:nvPr/>
        </p:nvGrpSpPr>
        <p:grpSpPr>
          <a:xfrm>
            <a:off x="814667" y="1307094"/>
            <a:ext cx="1885751" cy="400110"/>
            <a:chOff x="5359863" y="2214075"/>
            <a:chExt cx="3237485" cy="686915"/>
          </a:xfrm>
        </p:grpSpPr>
        <p:sp>
          <p:nvSpPr>
            <p:cNvPr id="39" name="Retângulo: Cantos Arredondados 38">
              <a:extLst>
                <a:ext uri="{FF2B5EF4-FFF2-40B4-BE49-F238E27FC236}">
                  <a16:creationId xmlns:a16="http://schemas.microsoft.com/office/drawing/2014/main" id="{D6234FFA-EDF6-4694-9294-58345C049A4D}"/>
                </a:ext>
              </a:extLst>
            </p:cNvPr>
            <p:cNvSpPr/>
            <p:nvPr/>
          </p:nvSpPr>
          <p:spPr>
            <a:xfrm>
              <a:off x="5359863" y="2214075"/>
              <a:ext cx="3237485" cy="686915"/>
            </a:xfrm>
            <a:prstGeom prst="roundRect">
              <a:avLst>
                <a:gd name="adj" fmla="val 0"/>
              </a:avLst>
            </a:prstGeom>
            <a:solidFill>
              <a:srgbClr val="2530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rIns="360000" rtlCol="0" anchor="ctr"/>
            <a:lstStyle/>
            <a:p>
              <a:endParaRPr lang="pt-BR" sz="2800" dirty="0">
                <a:latin typeface="Rawline" panose="00000500000000000000" pitchFamily="2" charset="0"/>
              </a:endParaRPr>
            </a:p>
            <a:p>
              <a:pPr algn="ctr"/>
              <a:endParaRPr lang="pt-BR" dirty="0"/>
            </a:p>
          </p:txBody>
        </p:sp>
        <p:pic>
          <p:nvPicPr>
            <p:cNvPr id="40" name="Gráfico 39">
              <a:extLst>
                <a:ext uri="{FF2B5EF4-FFF2-40B4-BE49-F238E27FC236}">
                  <a16:creationId xmlns:a16="http://schemas.microsoft.com/office/drawing/2014/main" id="{73D5D395-CC3F-4AB4-B5B3-2712A5018CDF}"/>
                </a:ext>
              </a:extLst>
            </p:cNvPr>
            <p:cNvPicPr/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523627" y="2311305"/>
              <a:ext cx="2909956" cy="492454"/>
            </a:xfrm>
            <a:prstGeom prst="rect">
              <a:avLst/>
            </a:prstGeom>
          </p:spPr>
        </p:pic>
      </p:grp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21EBDC4D-29A4-4868-AB35-4FEA760D9CC7}"/>
              </a:ext>
            </a:extLst>
          </p:cNvPr>
          <p:cNvSpPr txBox="1"/>
          <p:nvPr/>
        </p:nvSpPr>
        <p:spPr>
          <a:xfrm>
            <a:off x="949360" y="3647596"/>
            <a:ext cx="3954401" cy="7604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ts val="1000"/>
              </a:lnSpc>
              <a:spcBef>
                <a:spcPts val="600"/>
              </a:spcBef>
              <a:defRPr>
                <a:solidFill>
                  <a:srgbClr val="FFFFFF"/>
                </a:solidFill>
              </a:defRPr>
            </a:pPr>
            <a:r>
              <a:rPr lang="pt-BR" sz="1200" dirty="0">
                <a:solidFill>
                  <a:srgbClr val="FFC000"/>
                </a:solidFill>
                <a:latin typeface="Gilroy-Bold" panose="00000800000000000000" pitchFamily="2" charset="0"/>
              </a:rPr>
              <a:t>Setor Privado</a:t>
            </a:r>
          </a:p>
          <a:p>
            <a:pPr marL="171450" indent="-171450">
              <a:lnSpc>
                <a:spcPts val="1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>
                <a:solidFill>
                  <a:srgbClr val="FFFFFF"/>
                </a:solidFill>
              </a:defRPr>
            </a:pPr>
            <a:r>
              <a:rPr lang="pt-BR" sz="1050" dirty="0">
                <a:solidFill>
                  <a:srgbClr val="25303A"/>
                </a:solidFill>
              </a:rPr>
              <a:t>Pacto pela Sustentabilidade - adoção de práticas ESG</a:t>
            </a:r>
          </a:p>
          <a:p>
            <a:pPr marL="171450" indent="-171450">
              <a:lnSpc>
                <a:spcPts val="1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>
                <a:solidFill>
                  <a:srgbClr val="FFFFFF"/>
                </a:solidFill>
              </a:defRPr>
            </a:pPr>
            <a:r>
              <a:rPr lang="pt-BR" sz="1050" dirty="0">
                <a:solidFill>
                  <a:srgbClr val="25303A"/>
                </a:solidFill>
              </a:rPr>
              <a:t>Entrega de selos de reconhecimento a 36 empresas</a:t>
            </a:r>
            <a:r>
              <a:rPr lang="pt-BR" sz="1050" dirty="0"/>
              <a:t>COP30, </a:t>
            </a:r>
            <a:endParaRPr lang="pt-BR" sz="1050" dirty="0">
              <a:solidFill>
                <a:srgbClr val="25303A"/>
              </a:solidFill>
            </a:endParaRP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9402DC22-B78A-4DFA-959D-4A082ECBC829}"/>
              </a:ext>
            </a:extLst>
          </p:cNvPr>
          <p:cNvSpPr txBox="1"/>
          <p:nvPr/>
        </p:nvSpPr>
        <p:spPr>
          <a:xfrm>
            <a:off x="949360" y="1917010"/>
            <a:ext cx="4755113" cy="14528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ts val="1000"/>
              </a:lnSpc>
              <a:spcBef>
                <a:spcPts val="600"/>
              </a:spcBef>
              <a:defRPr>
                <a:solidFill>
                  <a:srgbClr val="FFFFFF"/>
                </a:solidFill>
              </a:defRPr>
            </a:pPr>
            <a:r>
              <a:rPr lang="pt-BR" sz="1200" dirty="0">
                <a:solidFill>
                  <a:srgbClr val="00822D"/>
                </a:solidFill>
                <a:latin typeface="Gilroy-Bold" panose="00000800000000000000" pitchFamily="2" charset="0"/>
              </a:rPr>
              <a:t>Setor Público</a:t>
            </a:r>
          </a:p>
          <a:p>
            <a:pPr marL="171450" indent="-171450">
              <a:lnSpc>
                <a:spcPts val="1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>
                <a:solidFill>
                  <a:srgbClr val="FFFFFF"/>
                </a:solidFill>
              </a:defRPr>
            </a:pPr>
            <a:r>
              <a:rPr lang="pt-BR" sz="1050" dirty="0">
                <a:solidFill>
                  <a:srgbClr val="25303A"/>
                </a:solidFill>
              </a:rPr>
              <a:t>Elaboração de Agenda Anual de Sustentabilidade</a:t>
            </a:r>
          </a:p>
          <a:p>
            <a:pPr marL="171450" indent="-171450">
              <a:lnSpc>
                <a:spcPts val="1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>
                <a:solidFill>
                  <a:srgbClr val="FFFFFF"/>
                </a:solidFill>
              </a:defRPr>
            </a:pPr>
            <a:r>
              <a:rPr lang="pt-BR" sz="1050" dirty="0">
                <a:solidFill>
                  <a:srgbClr val="25303A"/>
                </a:solidFill>
              </a:rPr>
              <a:t>Comitê de descarbonização do Transporte Marítimo</a:t>
            </a:r>
          </a:p>
          <a:p>
            <a:pPr marL="171450" indent="-171450">
              <a:lnSpc>
                <a:spcPts val="1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>
                <a:solidFill>
                  <a:srgbClr val="FFFFFF"/>
                </a:solidFill>
              </a:defRPr>
            </a:pPr>
            <a:r>
              <a:rPr lang="pt-BR" sz="1050" dirty="0">
                <a:solidFill>
                  <a:srgbClr val="25303A"/>
                </a:solidFill>
              </a:rPr>
              <a:t>Planos Clima Mitigação e Adaptação (setor Transporte)</a:t>
            </a:r>
          </a:p>
          <a:p>
            <a:pPr marL="171450" indent="-171450">
              <a:lnSpc>
                <a:spcPts val="1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>
                <a:solidFill>
                  <a:srgbClr val="FFFFFF"/>
                </a:solidFill>
              </a:defRPr>
            </a:pPr>
            <a:r>
              <a:rPr lang="pt-BR" sz="1050" dirty="0">
                <a:solidFill>
                  <a:srgbClr val="25303A"/>
                </a:solidFill>
              </a:rPr>
              <a:t>Taxonomia Sustentável Brasileira (guia para investimentos)</a:t>
            </a:r>
          </a:p>
          <a:p>
            <a:pPr marL="171450" indent="-171450">
              <a:lnSpc>
                <a:spcPts val="1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>
                <a:solidFill>
                  <a:srgbClr val="FFFFFF"/>
                </a:solidFill>
              </a:defRPr>
            </a:pPr>
            <a:r>
              <a:rPr lang="pt-BR" sz="1050" dirty="0">
                <a:solidFill>
                  <a:srgbClr val="25303A"/>
                </a:solidFill>
              </a:rPr>
              <a:t>Acordos internacionais: Noruega, Singapura, China, Bélgica</a:t>
            </a:r>
          </a:p>
          <a:p>
            <a:pPr marL="171450" indent="-171450">
              <a:lnSpc>
                <a:spcPts val="1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>
                <a:solidFill>
                  <a:srgbClr val="FFFFFF"/>
                </a:solidFill>
              </a:defRPr>
            </a:pPr>
            <a:r>
              <a:rPr lang="pt-BR" sz="1050" dirty="0">
                <a:solidFill>
                  <a:srgbClr val="25303A"/>
                </a:solidFill>
              </a:rPr>
              <a:t>Navegue Simples – Licenciamento Ambiental – Norma de Dragagem</a:t>
            </a:r>
          </a:p>
        </p:txBody>
      </p:sp>
      <p:sp>
        <p:nvSpPr>
          <p:cNvPr id="43" name="Rectangle: Rounded Corners 24">
            <a:extLst>
              <a:ext uri="{FF2B5EF4-FFF2-40B4-BE49-F238E27FC236}">
                <a16:creationId xmlns:a16="http://schemas.microsoft.com/office/drawing/2014/main" id="{51E71C3B-A124-4ED4-8548-8EC9CEC19DF8}"/>
              </a:ext>
            </a:extLst>
          </p:cNvPr>
          <p:cNvSpPr/>
          <p:nvPr/>
        </p:nvSpPr>
        <p:spPr>
          <a:xfrm>
            <a:off x="5729601" y="1533086"/>
            <a:ext cx="2782352" cy="304709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80000" rIns="180000" bIns="144000" anchor="ctr"/>
          <a:lstStyle/>
          <a:p>
            <a:pPr>
              <a:spcBef>
                <a:spcPts val="1200"/>
              </a:spcBef>
              <a:defRPr>
                <a:solidFill>
                  <a:srgbClr val="FFFFFF"/>
                </a:solidFill>
              </a:defRPr>
            </a:pPr>
            <a:endParaRPr lang="pt-BR" sz="800" dirty="0">
              <a:solidFill>
                <a:schemeClr val="tx2"/>
              </a:solidFill>
              <a:latin typeface="Gilroy-Bold" panose="00000800000000000000" pitchFamily="2" charset="0"/>
            </a:endParaRPr>
          </a:p>
        </p:txBody>
      </p:sp>
      <p:sp>
        <p:nvSpPr>
          <p:cNvPr id="41" name="Rectangle: Rounded Corners 24">
            <a:extLst>
              <a:ext uri="{FF2B5EF4-FFF2-40B4-BE49-F238E27FC236}">
                <a16:creationId xmlns:a16="http://schemas.microsoft.com/office/drawing/2014/main" id="{24B25CF5-A100-4B7A-8A2F-795DD9F963BC}"/>
              </a:ext>
            </a:extLst>
          </p:cNvPr>
          <p:cNvSpPr/>
          <p:nvPr/>
        </p:nvSpPr>
        <p:spPr>
          <a:xfrm>
            <a:off x="5727619" y="1935475"/>
            <a:ext cx="2704331" cy="2202932"/>
          </a:xfrm>
          <a:prstGeom prst="roundRect">
            <a:avLst>
              <a:gd name="adj" fmla="val 0"/>
            </a:avLst>
          </a:prstGeom>
          <a:noFill/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80000" rIns="180000" bIns="144000" anchor="t"/>
          <a:lstStyle/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  <a:defRPr>
                <a:solidFill>
                  <a:srgbClr val="FFFFFF"/>
                </a:solidFill>
              </a:defRPr>
            </a:pPr>
            <a:r>
              <a:rPr lang="pt-BR" sz="1050" dirty="0">
                <a:solidFill>
                  <a:srgbClr val="25303A"/>
                </a:solidFill>
              </a:rPr>
              <a:t>Inventário nacional de emissões do setor de transportes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  <a:defRPr>
                <a:solidFill>
                  <a:srgbClr val="FFFFFF"/>
                </a:solidFill>
              </a:defRPr>
            </a:pPr>
            <a:r>
              <a:rPr lang="pt-BR" sz="1050" dirty="0">
                <a:solidFill>
                  <a:srgbClr val="25303A"/>
                </a:solidFill>
              </a:rPr>
              <a:t>Portaria de Embarcações Sustentáveis 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  <a:defRPr>
                <a:solidFill>
                  <a:srgbClr val="FFFFFF"/>
                </a:solidFill>
              </a:defRPr>
            </a:pPr>
            <a:r>
              <a:rPr lang="pt-BR" sz="1050" dirty="0">
                <a:solidFill>
                  <a:srgbClr val="25303A"/>
                </a:solidFill>
              </a:rPr>
              <a:t>Lançamento do IDA-Navegação (Índice de Desempenho Ambiental da Navegação)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  <a:defRPr>
                <a:solidFill>
                  <a:srgbClr val="FFFFFF"/>
                </a:solidFill>
              </a:defRPr>
            </a:pPr>
            <a:r>
              <a:rPr lang="pt-BR" sz="1050" dirty="0">
                <a:solidFill>
                  <a:srgbClr val="25303A"/>
                </a:solidFill>
              </a:rPr>
              <a:t>Plano Nacional de </a:t>
            </a:r>
            <a:r>
              <a:rPr lang="pt-BR" sz="1050" dirty="0">
                <a:solidFill>
                  <a:schemeClr val="tx1"/>
                </a:solidFill>
                <a:latin typeface="Gilroy-Bold" panose="00000800000000000000" pitchFamily="2" charset="0"/>
              </a:rPr>
              <a:t>Descarbonização de Portos</a:t>
            </a:r>
            <a:endParaRPr lang="pt-BR" sz="900" dirty="0">
              <a:solidFill>
                <a:schemeClr val="tx1"/>
              </a:solidFill>
              <a:latin typeface="Gilroy-Bold" panose="00000800000000000000" pitchFamily="2" charset="0"/>
            </a:endParaRP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  <a:defRPr>
                <a:solidFill>
                  <a:srgbClr val="FFFFFF"/>
                </a:solidFill>
              </a:defRPr>
            </a:pPr>
            <a:r>
              <a:rPr lang="pt-BR" sz="1050" dirty="0">
                <a:solidFill>
                  <a:srgbClr val="25303A"/>
                </a:solidFill>
              </a:rPr>
              <a:t>Plano Nacional de </a:t>
            </a:r>
            <a:r>
              <a:rPr lang="pt-BR" sz="1050" dirty="0">
                <a:solidFill>
                  <a:schemeClr val="tx1"/>
                </a:solidFill>
                <a:latin typeface="Gilroy-Bold" panose="00000800000000000000" pitchFamily="2" charset="0"/>
              </a:rPr>
              <a:t>Descarbonização da Navegação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  <a:defRPr>
                <a:solidFill>
                  <a:srgbClr val="FFFFFF"/>
                </a:solidFill>
              </a:defRPr>
            </a:pPr>
            <a:endParaRPr lang="pt-BR" sz="1050" dirty="0">
              <a:solidFill>
                <a:srgbClr val="25303A"/>
              </a:solidFill>
            </a:endParaRP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  <a:defRPr>
                <a:solidFill>
                  <a:srgbClr val="FFFFFF"/>
                </a:solidFill>
              </a:defRPr>
            </a:pPr>
            <a:endParaRPr lang="pt-BR" sz="1050" dirty="0">
              <a:solidFill>
                <a:srgbClr val="25303A"/>
              </a:solidFill>
            </a:endParaRP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  <a:defRPr>
                <a:solidFill>
                  <a:srgbClr val="FFFFFF"/>
                </a:solidFill>
              </a:defRPr>
            </a:pPr>
            <a:endParaRPr lang="pt-BR" sz="1050" dirty="0">
              <a:solidFill>
                <a:srgbClr val="25303A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F2D4D1F-4CDA-49FF-A601-5CB590396666}"/>
              </a:ext>
            </a:extLst>
          </p:cNvPr>
          <p:cNvSpPr/>
          <p:nvPr/>
        </p:nvSpPr>
        <p:spPr>
          <a:xfrm>
            <a:off x="5879836" y="1382720"/>
            <a:ext cx="1359346" cy="377101"/>
          </a:xfrm>
          <a:prstGeom prst="rect">
            <a:avLst/>
          </a:prstGeom>
          <a:solidFill>
            <a:srgbClr val="25303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defTabSz="457200"/>
            <a:endParaRPr lang="pt-BR" sz="1800">
              <a:solidFill>
                <a:srgbClr val="000000"/>
              </a:solidFill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033631D4-7A3D-F7DB-464F-C02A73F8BFEB}"/>
              </a:ext>
            </a:extLst>
          </p:cNvPr>
          <p:cNvSpPr txBox="1"/>
          <p:nvPr/>
        </p:nvSpPr>
        <p:spPr>
          <a:xfrm>
            <a:off x="6006591" y="1371212"/>
            <a:ext cx="1257719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defRPr/>
            </a:pPr>
            <a:r>
              <a:rPr lang="pt-BR" sz="2000" dirty="0">
                <a:solidFill>
                  <a:srgbClr val="FFFFFF"/>
                </a:solidFill>
                <a:latin typeface="Gilroy-ExtraBold"/>
                <a:cs typeface="Helvetica"/>
              </a:rPr>
              <a:t>COP 30</a:t>
            </a:r>
          </a:p>
        </p:txBody>
      </p:sp>
      <p:sp>
        <p:nvSpPr>
          <p:cNvPr id="64" name="Rectangle: Rounded Corners 24">
            <a:extLst>
              <a:ext uri="{FF2B5EF4-FFF2-40B4-BE49-F238E27FC236}">
                <a16:creationId xmlns:a16="http://schemas.microsoft.com/office/drawing/2014/main" id="{9B9A5760-09A4-4EC0-9FD1-BB71664352A5}"/>
              </a:ext>
            </a:extLst>
          </p:cNvPr>
          <p:cNvSpPr/>
          <p:nvPr/>
        </p:nvSpPr>
        <p:spPr>
          <a:xfrm>
            <a:off x="8663181" y="1550546"/>
            <a:ext cx="2782352" cy="304709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80000" rIns="180000" bIns="144000" anchor="ctr"/>
          <a:lstStyle/>
          <a:p>
            <a:pPr>
              <a:spcBef>
                <a:spcPts val="1200"/>
              </a:spcBef>
              <a:defRPr>
                <a:solidFill>
                  <a:srgbClr val="FFFFFF"/>
                </a:solidFill>
              </a:defRPr>
            </a:pPr>
            <a:endParaRPr lang="pt-BR" sz="800" dirty="0">
              <a:solidFill>
                <a:schemeClr val="tx2"/>
              </a:solidFill>
              <a:latin typeface="Gilroy-Bold" panose="00000800000000000000" pitchFamily="2" charset="0"/>
            </a:endParaRPr>
          </a:p>
        </p:txBody>
      </p:sp>
      <p:sp>
        <p:nvSpPr>
          <p:cNvPr id="65" name="Rectangle: Rounded Corners 24">
            <a:extLst>
              <a:ext uri="{FF2B5EF4-FFF2-40B4-BE49-F238E27FC236}">
                <a16:creationId xmlns:a16="http://schemas.microsoft.com/office/drawing/2014/main" id="{E3EF66BC-EF6B-4075-BB95-3DF6D1C905CE}"/>
              </a:ext>
            </a:extLst>
          </p:cNvPr>
          <p:cNvSpPr/>
          <p:nvPr/>
        </p:nvSpPr>
        <p:spPr>
          <a:xfrm>
            <a:off x="8634843" y="2259652"/>
            <a:ext cx="2607797" cy="2202932"/>
          </a:xfrm>
          <a:prstGeom prst="roundRect">
            <a:avLst>
              <a:gd name="adj" fmla="val 0"/>
            </a:avLst>
          </a:prstGeom>
          <a:noFill/>
          <a:ln w="12700">
            <a:miter lim="400000"/>
          </a:ln>
          <a:effectLst>
            <a:outerShdw blurRad="850900" dist="38100" dir="2700000" rotWithShape="0">
              <a:srgbClr val="000000">
                <a:alpha val="13000"/>
              </a:srgbClr>
            </a:outerShdw>
          </a:effectLst>
        </p:spPr>
        <p:txBody>
          <a:bodyPr lIns="180000" rIns="180000" bIns="144000" anchor="t"/>
          <a:lstStyle/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  <a:defRPr>
                <a:solidFill>
                  <a:srgbClr val="FFFFFF"/>
                </a:solidFill>
              </a:defRPr>
            </a:pPr>
            <a:r>
              <a:rPr lang="pt-BR" sz="1050" dirty="0">
                <a:solidFill>
                  <a:srgbClr val="25303A"/>
                </a:solidFill>
              </a:rPr>
              <a:t>Políticas públicas para incentivar: produção e aquisição de SAF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  <a:defRPr>
                <a:solidFill>
                  <a:srgbClr val="FFFFFF"/>
                </a:solidFill>
              </a:defRPr>
            </a:pPr>
            <a:r>
              <a:rPr lang="pt-BR" sz="1050" dirty="0">
                <a:solidFill>
                  <a:srgbClr val="25303A"/>
                </a:solidFill>
              </a:rPr>
              <a:t>A</a:t>
            </a:r>
            <a:r>
              <a:rPr lang="pt-BR" sz="1050" b="1" dirty="0">
                <a:solidFill>
                  <a:srgbClr val="25303A"/>
                </a:solidFill>
              </a:rPr>
              <a:t> Lei nº 14.993/24 </a:t>
            </a:r>
            <a:r>
              <a:rPr lang="pt-BR" sz="1050" dirty="0">
                <a:solidFill>
                  <a:srgbClr val="25303A"/>
                </a:solidFill>
              </a:rPr>
              <a:t>criou o Programa Nacional de Combustível Sustentável de Aviação para fomentar a indústria do SAF e estipulou que as companhias aéreas deverão reduzir suas emissões em 1% em 2027 e ampliar a redução progressivamente até 10% em 2037.</a:t>
            </a:r>
            <a:br>
              <a:rPr lang="pt-BR" sz="1050" dirty="0">
                <a:solidFill>
                  <a:srgbClr val="25303A"/>
                </a:solidFill>
                <a:highlight>
                  <a:srgbClr val="FF0000"/>
                </a:highlight>
              </a:rPr>
            </a:br>
            <a:br>
              <a:rPr lang="pt-BR" sz="1050" dirty="0">
                <a:solidFill>
                  <a:srgbClr val="25303A"/>
                </a:solidFill>
              </a:rPr>
            </a:br>
            <a:endParaRPr lang="pt-BR" sz="1050" dirty="0">
              <a:solidFill>
                <a:srgbClr val="25303A"/>
              </a:solidFill>
            </a:endParaRPr>
          </a:p>
        </p:txBody>
      </p:sp>
      <p:sp>
        <p:nvSpPr>
          <p:cNvPr id="66" name="Retângulo 65">
            <a:extLst>
              <a:ext uri="{FF2B5EF4-FFF2-40B4-BE49-F238E27FC236}">
                <a16:creationId xmlns:a16="http://schemas.microsoft.com/office/drawing/2014/main" id="{291AA7FF-2806-4A36-981E-91E6FC722ADA}"/>
              </a:ext>
            </a:extLst>
          </p:cNvPr>
          <p:cNvSpPr/>
          <p:nvPr/>
        </p:nvSpPr>
        <p:spPr>
          <a:xfrm>
            <a:off x="8781392" y="1382720"/>
            <a:ext cx="940627" cy="377101"/>
          </a:xfrm>
          <a:prstGeom prst="rect">
            <a:avLst/>
          </a:prstGeom>
          <a:solidFill>
            <a:srgbClr val="25303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defTabSz="457200"/>
            <a:endParaRPr lang="pt-BR" sz="1800">
              <a:solidFill>
                <a:srgbClr val="000000"/>
              </a:solidFill>
            </a:endParaRP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0ECF49BC-AC10-4038-BB42-2B3BFC694D1F}"/>
              </a:ext>
            </a:extLst>
          </p:cNvPr>
          <p:cNvSpPr txBox="1"/>
          <p:nvPr/>
        </p:nvSpPr>
        <p:spPr>
          <a:xfrm>
            <a:off x="8923763" y="1359708"/>
            <a:ext cx="798256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defRPr/>
            </a:pPr>
            <a:r>
              <a:rPr lang="pt-BR" sz="2000" dirty="0">
                <a:solidFill>
                  <a:srgbClr val="FFFFFF"/>
                </a:solidFill>
                <a:latin typeface="Gilroy-ExtraBold"/>
                <a:cs typeface="Helvetica"/>
              </a:rPr>
              <a:t>SAF</a:t>
            </a:r>
          </a:p>
        </p:txBody>
      </p: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962FA39D-2EE2-4590-A881-E98932F71827}"/>
              </a:ext>
            </a:extLst>
          </p:cNvPr>
          <p:cNvSpPr txBox="1"/>
          <p:nvPr/>
        </p:nvSpPr>
        <p:spPr>
          <a:xfrm>
            <a:off x="8756559" y="1859127"/>
            <a:ext cx="1746961" cy="4154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  <a:latin typeface="+mj-lt"/>
              </a:rPr>
              <a:t>Combustível Sustentável de Aviação</a:t>
            </a:r>
            <a:endParaRPr lang="pt-BR" sz="1000" dirty="0"/>
          </a:p>
        </p:txBody>
      </p:sp>
      <p:sp>
        <p:nvSpPr>
          <p:cNvPr id="44" name="Slide Number Placeholder 1">
            <a:extLst>
              <a:ext uri="{FF2B5EF4-FFF2-40B4-BE49-F238E27FC236}">
                <a16:creationId xmlns:a16="http://schemas.microsoft.com/office/drawing/2014/main" id="{4D831E3D-3702-4672-BB48-5AA16917A4A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38266" y="6383722"/>
            <a:ext cx="164466" cy="24250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18</a:t>
            </a:fld>
            <a:endParaRPr dirty="0"/>
          </a:p>
        </p:txBody>
      </p:sp>
      <p:sp>
        <p:nvSpPr>
          <p:cNvPr id="46" name="Rectangle 65">
            <a:extLst>
              <a:ext uri="{FF2B5EF4-FFF2-40B4-BE49-F238E27FC236}">
                <a16:creationId xmlns:a16="http://schemas.microsoft.com/office/drawing/2014/main" id="{3354947F-80AC-46EB-8A5C-989A923872DC}"/>
              </a:ext>
            </a:extLst>
          </p:cNvPr>
          <p:cNvSpPr/>
          <p:nvPr/>
        </p:nvSpPr>
        <p:spPr>
          <a:xfrm>
            <a:off x="558683" y="3602209"/>
            <a:ext cx="334701" cy="7604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2"/>
          </a:p>
        </p:txBody>
      </p:sp>
      <p:sp>
        <p:nvSpPr>
          <p:cNvPr id="47" name="Rectangle 65">
            <a:extLst>
              <a:ext uri="{FF2B5EF4-FFF2-40B4-BE49-F238E27FC236}">
                <a16:creationId xmlns:a16="http://schemas.microsoft.com/office/drawing/2014/main" id="{9FA4F2FF-0910-46A5-A078-75B904D6329C}"/>
              </a:ext>
            </a:extLst>
          </p:cNvPr>
          <p:cNvSpPr/>
          <p:nvPr/>
        </p:nvSpPr>
        <p:spPr>
          <a:xfrm>
            <a:off x="575354" y="1926125"/>
            <a:ext cx="334701" cy="1416590"/>
          </a:xfrm>
          <a:prstGeom prst="rect">
            <a:avLst/>
          </a:prstGeom>
          <a:solidFill>
            <a:srgbClr val="00822D"/>
          </a:solidFill>
          <a:ln w="12700">
            <a:miter lim="400000"/>
          </a:ln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2"/>
          </a:p>
        </p:txBody>
      </p:sp>
      <p:grpSp>
        <p:nvGrpSpPr>
          <p:cNvPr id="51" name="Agrupar 50">
            <a:extLst>
              <a:ext uri="{FF2B5EF4-FFF2-40B4-BE49-F238E27FC236}">
                <a16:creationId xmlns:a16="http://schemas.microsoft.com/office/drawing/2014/main" id="{40DCF67C-A0B8-4776-87B3-72871C16099C}"/>
              </a:ext>
            </a:extLst>
          </p:cNvPr>
          <p:cNvGrpSpPr/>
          <p:nvPr/>
        </p:nvGrpSpPr>
        <p:grpSpPr>
          <a:xfrm>
            <a:off x="371475" y="6368563"/>
            <a:ext cx="5422251" cy="215444"/>
            <a:chOff x="327561" y="6430768"/>
            <a:chExt cx="5422251" cy="215444"/>
          </a:xfrm>
        </p:grpSpPr>
        <p:sp>
          <p:nvSpPr>
            <p:cNvPr id="52" name="Footer Placeholder 2">
              <a:extLst>
                <a:ext uri="{FF2B5EF4-FFF2-40B4-BE49-F238E27FC236}">
                  <a16:creationId xmlns:a16="http://schemas.microsoft.com/office/drawing/2014/main" id="{AA65ECC6-9B0F-488E-B555-D5BDD9041EB4}"/>
                </a:ext>
              </a:extLst>
            </p:cNvPr>
            <p:cNvSpPr txBox="1"/>
            <p:nvPr/>
          </p:nvSpPr>
          <p:spPr>
            <a:xfrm>
              <a:off x="936066" y="6430768"/>
              <a:ext cx="4813746" cy="21544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 anchor="ctr">
              <a:spAutoFit/>
            </a:bodyPr>
            <a:lstStyle>
              <a:lvl1pPr>
                <a:defRPr sz="1600" b="1" spc="300">
                  <a:solidFill>
                    <a:srgbClr val="44546A"/>
                  </a:solidFill>
                </a:defRPr>
              </a:lvl1pPr>
            </a:lstStyle>
            <a:p>
              <a:r>
                <a:rPr lang="pt-BR" sz="800" b="0" spc="200" dirty="0">
                  <a:solidFill>
                    <a:srgbClr val="25303A"/>
                  </a:solidFill>
                  <a:latin typeface="Gilroy-Bold" panose="00000800000000000000" pitchFamily="2" charset="0"/>
                </a:rPr>
                <a:t>SE - SECRETARIA EXECUTIVA</a:t>
              </a:r>
              <a:endParaRPr sz="800" b="0" spc="200" dirty="0">
                <a:solidFill>
                  <a:srgbClr val="25303A"/>
                </a:solidFill>
                <a:latin typeface="Gilroy-Bold" panose="00000800000000000000" pitchFamily="2" charset="0"/>
              </a:endParaRPr>
            </a:p>
          </p:txBody>
        </p:sp>
        <p:pic>
          <p:nvPicPr>
            <p:cNvPr id="53" name="Gráfico 52">
              <a:extLst>
                <a:ext uri="{FF2B5EF4-FFF2-40B4-BE49-F238E27FC236}">
                  <a16:creationId xmlns:a16="http://schemas.microsoft.com/office/drawing/2014/main" id="{FCA31A03-B1C6-4995-B05C-FEB828680A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27561" y="6447806"/>
              <a:ext cx="537853" cy="181369"/>
            </a:xfrm>
            <a:prstGeom prst="rect">
              <a:avLst/>
            </a:prstGeom>
          </p:spPr>
        </p:pic>
      </p:grpSp>
      <p:sp>
        <p:nvSpPr>
          <p:cNvPr id="54" name="TextBox 8">
            <a:extLst>
              <a:ext uri="{FF2B5EF4-FFF2-40B4-BE49-F238E27FC236}">
                <a16:creationId xmlns:a16="http://schemas.microsoft.com/office/drawing/2014/main" id="{8FEB4D73-5B43-4D45-A902-0D113C4B6450}"/>
              </a:ext>
            </a:extLst>
          </p:cNvPr>
          <p:cNvSpPr txBox="1"/>
          <p:nvPr/>
        </p:nvSpPr>
        <p:spPr>
          <a:xfrm>
            <a:off x="446494" y="5666971"/>
            <a:ext cx="1317005" cy="2250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pt-BR" sz="1100" dirty="0" err="1">
                <a:solidFill>
                  <a:srgbClr val="25303A"/>
                </a:solidFill>
              </a:rPr>
              <a:t>Mpor</a:t>
            </a:r>
            <a:r>
              <a:rPr lang="pt-BR" sz="1100" dirty="0">
                <a:solidFill>
                  <a:srgbClr val="25303A"/>
                </a:solidFill>
              </a:rPr>
              <a:t> e ATP*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FDAB72CC-BA87-AEBD-8E21-34D4E435D373}"/>
              </a:ext>
            </a:extLst>
          </p:cNvPr>
          <p:cNvGrpSpPr/>
          <p:nvPr/>
        </p:nvGrpSpPr>
        <p:grpSpPr>
          <a:xfrm>
            <a:off x="9922289" y="193201"/>
            <a:ext cx="2269711" cy="759547"/>
            <a:chOff x="9743684" y="176475"/>
            <a:chExt cx="2269711" cy="523220"/>
          </a:xfrm>
        </p:grpSpPr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594DBCCE-D6EE-35C2-5B4D-5EE493149958}"/>
                </a:ext>
              </a:extLst>
            </p:cNvPr>
            <p:cNvSpPr/>
            <p:nvPr/>
          </p:nvSpPr>
          <p:spPr>
            <a:xfrm>
              <a:off x="9743684" y="213509"/>
              <a:ext cx="2269711" cy="44915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defTabSz="457200"/>
              <a:endParaRPr lang="pt-BR" sz="1800"/>
            </a:p>
          </p:txBody>
        </p:sp>
        <p:sp>
          <p:nvSpPr>
            <p:cNvPr id="8" name="Footer Placeholder 2">
              <a:extLst>
                <a:ext uri="{FF2B5EF4-FFF2-40B4-BE49-F238E27FC236}">
                  <a16:creationId xmlns:a16="http://schemas.microsoft.com/office/drawing/2014/main" id="{85FA70B1-2C54-554A-0BB1-450487A8F8E5}"/>
                </a:ext>
              </a:extLst>
            </p:cNvPr>
            <p:cNvSpPr txBox="1"/>
            <p:nvPr/>
          </p:nvSpPr>
          <p:spPr>
            <a:xfrm>
              <a:off x="9959234" y="176475"/>
              <a:ext cx="1838609" cy="52322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8583" rIns="18583" anchor="ctr">
              <a:spAutoFit/>
            </a:bodyPr>
            <a:lstStyle>
              <a:lvl1pPr>
                <a:defRPr sz="1600" b="1" spc="300">
                  <a:solidFill>
                    <a:srgbClr val="44546A"/>
                  </a:solidFill>
                </a:defRPr>
              </a:lvl1pPr>
            </a:lstStyle>
            <a:p>
              <a:r>
                <a:rPr lang="pt-BR" sz="1400" b="0" spc="200" dirty="0">
                  <a:solidFill>
                    <a:srgbClr val="FFFFFF"/>
                  </a:solidFill>
                  <a:latin typeface="Gilroy-Bold" panose="00000800000000000000" pitchFamily="2" charset="0"/>
                </a:rPr>
                <a:t>POLÍTICAS TRANSVERSAIS</a:t>
              </a:r>
              <a:endParaRPr sz="1400" b="0" spc="200" dirty="0">
                <a:solidFill>
                  <a:srgbClr val="FFFFFF"/>
                </a:solidFill>
                <a:latin typeface="Gilroy-Bold" panose="000008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7519395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0D436-D8F0-090B-1954-7558BCBC4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C2D6114-FE52-5F41-12F3-D6035662ACF6}"/>
              </a:ext>
            </a:extLst>
          </p:cNvPr>
          <p:cNvSpPr>
            <a:spLocks/>
          </p:cNvSpPr>
          <p:nvPr/>
        </p:nvSpPr>
        <p:spPr>
          <a:xfrm>
            <a:off x="0" y="0"/>
            <a:ext cx="12191999" cy="6120580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18583" rIns="18583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2"/>
          </a:p>
        </p:txBody>
      </p:sp>
      <p:sp>
        <p:nvSpPr>
          <p:cNvPr id="16" name="TextBox 90">
            <a:extLst>
              <a:ext uri="{FF2B5EF4-FFF2-40B4-BE49-F238E27FC236}">
                <a16:creationId xmlns:a16="http://schemas.microsoft.com/office/drawing/2014/main" id="{995ADAE2-4C0B-8123-85BD-7FD33124FEF3}"/>
              </a:ext>
            </a:extLst>
          </p:cNvPr>
          <p:cNvSpPr txBox="1"/>
          <p:nvPr/>
        </p:nvSpPr>
        <p:spPr>
          <a:xfrm>
            <a:off x="1549864" y="690419"/>
            <a:ext cx="4185684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8583" rIns="18583">
            <a:spAutoFit/>
          </a:bodyPr>
          <a:lstStyle>
            <a:lvl1pPr algn="ctr">
              <a:defRPr sz="8000" b="1"/>
            </a:lvl1pPr>
          </a:lstStyle>
          <a:p>
            <a:pPr algn="l"/>
            <a:r>
              <a:rPr lang="pt-BR" sz="3600" b="0" dirty="0">
                <a:solidFill>
                  <a:schemeClr val="bg2"/>
                </a:solidFill>
                <a:latin typeface="+mj-lt"/>
              </a:rPr>
              <a:t>Agenda 2026</a:t>
            </a: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5EB650D8-9651-165D-B974-3D597D9E2D5B}"/>
              </a:ext>
            </a:extLst>
          </p:cNvPr>
          <p:cNvGrpSpPr/>
          <p:nvPr/>
        </p:nvGrpSpPr>
        <p:grpSpPr>
          <a:xfrm>
            <a:off x="1734748" y="2066680"/>
            <a:ext cx="4022424" cy="1169551"/>
            <a:chOff x="4486760" y="2088659"/>
            <a:chExt cx="4022424" cy="1169551"/>
          </a:xfrm>
        </p:grpSpPr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2806EE75-A7B9-B480-5385-1770AD4F83F9}"/>
                </a:ext>
              </a:extLst>
            </p:cNvPr>
            <p:cNvSpPr txBox="1"/>
            <p:nvPr/>
          </p:nvSpPr>
          <p:spPr>
            <a:xfrm>
              <a:off x="4652045" y="2088659"/>
              <a:ext cx="3857139" cy="11695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pt-BR" sz="1100" dirty="0">
                  <a:solidFill>
                    <a:srgbClr val="FFFFFF"/>
                  </a:solidFill>
                  <a:latin typeface="Gilroy-Bold" panose="00000800000000000000" pitchFamily="2" charset="0"/>
                </a:rPr>
                <a:t>2ª Etapa do Programa Navegue Simples</a:t>
              </a:r>
            </a:p>
            <a:p>
              <a:pPr>
                <a:spcBef>
                  <a:spcPts val="600"/>
                </a:spcBef>
              </a:pPr>
              <a:r>
                <a:rPr lang="pt-BR" sz="1100" dirty="0">
                  <a:solidFill>
                    <a:srgbClr val="FFFFFF"/>
                  </a:solidFill>
                  <a:latin typeface="Gilroy-Bold" panose="00000800000000000000" pitchFamily="2" charset="0"/>
                </a:rPr>
                <a:t>5 Caravanas da Inovação Portuária</a:t>
              </a:r>
            </a:p>
            <a:p>
              <a:pPr>
                <a:spcBef>
                  <a:spcPts val="600"/>
                </a:spcBef>
              </a:pPr>
              <a:r>
                <a:rPr lang="pt-BR" sz="1100" dirty="0">
                  <a:solidFill>
                    <a:srgbClr val="FFFFFF"/>
                  </a:solidFill>
                  <a:latin typeface="Gilroy-Bold" panose="00000800000000000000" pitchFamily="2" charset="0"/>
                </a:rPr>
                <a:t>Política de Identificação Biométrica em portos, aeroportos e hidrovias</a:t>
              </a:r>
            </a:p>
            <a:p>
              <a:pPr>
                <a:spcBef>
                  <a:spcPts val="600"/>
                </a:spcBef>
              </a:pPr>
              <a:r>
                <a:rPr lang="pt-BR" sz="1100" dirty="0">
                  <a:solidFill>
                    <a:srgbClr val="FFFFFF"/>
                  </a:solidFill>
                  <a:latin typeface="Gilroy-Bold" panose="00000800000000000000" pitchFamily="2" charset="0"/>
                </a:rPr>
                <a:t>Metodologia de Inventário de Emissões</a:t>
              </a:r>
            </a:p>
          </p:txBody>
        </p:sp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AA638154-8D13-50F0-0EE3-93F9C4FC0469}"/>
                </a:ext>
              </a:extLst>
            </p:cNvPr>
            <p:cNvSpPr/>
            <p:nvPr/>
          </p:nvSpPr>
          <p:spPr>
            <a:xfrm>
              <a:off x="4486760" y="2470855"/>
              <a:ext cx="72140" cy="369330"/>
            </a:xfrm>
            <a:prstGeom prst="rect">
              <a:avLst/>
            </a:prstGeom>
            <a:solidFill>
              <a:schemeClr val="tx2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defTabSz="457200"/>
              <a:endParaRPr lang="pt-BR" sz="1800" dirty="0"/>
            </a:p>
          </p:txBody>
        </p:sp>
      </p:grp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862D1B3E-DEF1-C30A-8B83-44DC3719E956}"/>
              </a:ext>
            </a:extLst>
          </p:cNvPr>
          <p:cNvGrpSpPr/>
          <p:nvPr/>
        </p:nvGrpSpPr>
        <p:grpSpPr>
          <a:xfrm>
            <a:off x="6222460" y="2066680"/>
            <a:ext cx="4022424" cy="1092607"/>
            <a:chOff x="4486760" y="2088659"/>
            <a:chExt cx="4022424" cy="1092607"/>
          </a:xfrm>
        </p:grpSpPr>
        <p:sp>
          <p:nvSpPr>
            <p:cNvPr id="20" name="CaixaDeTexto 19">
              <a:extLst>
                <a:ext uri="{FF2B5EF4-FFF2-40B4-BE49-F238E27FC236}">
                  <a16:creationId xmlns:a16="http://schemas.microsoft.com/office/drawing/2014/main" id="{DC2E83DD-E8D4-EFB8-435D-A7386FB78E06}"/>
                </a:ext>
              </a:extLst>
            </p:cNvPr>
            <p:cNvSpPr txBox="1"/>
            <p:nvPr/>
          </p:nvSpPr>
          <p:spPr>
            <a:xfrm>
              <a:off x="4652045" y="2088659"/>
              <a:ext cx="3857139" cy="10926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pt-BR" sz="1100" dirty="0">
                  <a:solidFill>
                    <a:srgbClr val="FFFFFF"/>
                  </a:solidFill>
                  <a:latin typeface="Gilroy-Bold" panose="00000800000000000000" pitchFamily="2" charset="0"/>
                </a:rPr>
                <a:t>Ampliação do Pacto pela Sustentabilidade</a:t>
              </a:r>
            </a:p>
            <a:p>
              <a:pPr>
                <a:spcBef>
                  <a:spcPts val="600"/>
                </a:spcBef>
              </a:pPr>
              <a:r>
                <a:rPr lang="pt-BR" sz="1100" dirty="0">
                  <a:solidFill>
                    <a:srgbClr val="FFFFFF"/>
                  </a:solidFill>
                  <a:latin typeface="Gilroy-Bold" panose="00000800000000000000" pitchFamily="2" charset="0"/>
                </a:rPr>
                <a:t>Plano de Transformação Digital / Plano Diretor de TIC / Plano de Dados Abertos</a:t>
              </a:r>
            </a:p>
            <a:p>
              <a:pPr>
                <a:spcBef>
                  <a:spcPts val="600"/>
                </a:spcBef>
              </a:pPr>
              <a:r>
                <a:rPr lang="pt-BR" sz="1100" dirty="0">
                  <a:solidFill>
                    <a:srgbClr val="FFFFFF"/>
                  </a:solidFill>
                  <a:latin typeface="Gilroy-Bold" panose="00000800000000000000" pitchFamily="2" charset="0"/>
                </a:rPr>
                <a:t>IP4 Inteligente - </a:t>
              </a:r>
              <a:r>
                <a:rPr lang="pt-BR" sz="1100" dirty="0">
                  <a:solidFill>
                    <a:srgbClr val="FFFFFF"/>
                  </a:solidFill>
                </a:rPr>
                <a:t>Projeto piloto de hub estratégico para apoiar operações fluviais e proteger o território</a:t>
              </a:r>
            </a:p>
          </p:txBody>
        </p:sp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F349470E-683A-0408-33A5-AA7C25D68F37}"/>
                </a:ext>
              </a:extLst>
            </p:cNvPr>
            <p:cNvSpPr/>
            <p:nvPr/>
          </p:nvSpPr>
          <p:spPr>
            <a:xfrm>
              <a:off x="4486760" y="2429590"/>
              <a:ext cx="72140" cy="369330"/>
            </a:xfrm>
            <a:prstGeom prst="rect">
              <a:avLst/>
            </a:prstGeom>
            <a:solidFill>
              <a:schemeClr val="tx2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defTabSz="457200"/>
              <a:endParaRPr lang="pt-BR" sz="1800"/>
            </a:p>
          </p:txBody>
        </p:sp>
      </p:grp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7A75E042-4DD4-5A06-E5AA-F09C5C496F21}"/>
              </a:ext>
            </a:extLst>
          </p:cNvPr>
          <p:cNvGrpSpPr/>
          <p:nvPr/>
        </p:nvGrpSpPr>
        <p:grpSpPr>
          <a:xfrm>
            <a:off x="6222462" y="3827232"/>
            <a:ext cx="4022425" cy="1169551"/>
            <a:chOff x="4486759" y="2088659"/>
            <a:chExt cx="4022425" cy="1169551"/>
          </a:xfrm>
        </p:grpSpPr>
        <p:sp>
          <p:nvSpPr>
            <p:cNvPr id="24" name="CaixaDeTexto 23">
              <a:extLst>
                <a:ext uri="{FF2B5EF4-FFF2-40B4-BE49-F238E27FC236}">
                  <a16:creationId xmlns:a16="http://schemas.microsoft.com/office/drawing/2014/main" id="{A8BDE53A-1DC4-417B-3C31-DFEFAE7A8335}"/>
                </a:ext>
              </a:extLst>
            </p:cNvPr>
            <p:cNvSpPr txBox="1"/>
            <p:nvPr/>
          </p:nvSpPr>
          <p:spPr>
            <a:xfrm>
              <a:off x="4652045" y="2088659"/>
              <a:ext cx="3857139" cy="11695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pt-BR" sz="1100" dirty="0">
                  <a:solidFill>
                    <a:srgbClr val="FFFFFF"/>
                  </a:solidFill>
                  <a:latin typeface="Gilroy-Bold" panose="00000800000000000000" pitchFamily="2" charset="0"/>
                </a:rPr>
                <a:t>Boletim de Instrumento de Fomento do </a:t>
              </a:r>
              <a:r>
                <a:rPr lang="pt-BR" sz="1100" dirty="0" err="1">
                  <a:solidFill>
                    <a:srgbClr val="FFFFFF"/>
                  </a:solidFill>
                  <a:latin typeface="Gilroy-Bold" panose="00000800000000000000" pitchFamily="2" charset="0"/>
                </a:rPr>
                <a:t>Mpor</a:t>
              </a:r>
              <a:endParaRPr lang="pt-BR" sz="1100" dirty="0">
                <a:solidFill>
                  <a:srgbClr val="FFFFFF"/>
                </a:solidFill>
                <a:latin typeface="Gilroy-Bold" panose="00000800000000000000" pitchFamily="2" charset="0"/>
              </a:endParaRPr>
            </a:p>
            <a:p>
              <a:pPr>
                <a:spcBef>
                  <a:spcPts val="600"/>
                </a:spcBef>
              </a:pPr>
              <a:r>
                <a:rPr lang="pt-BR" sz="1100" dirty="0">
                  <a:solidFill>
                    <a:srgbClr val="FFFFFF"/>
                  </a:solidFill>
                  <a:latin typeface="Gilroy-Bold" panose="00000800000000000000" pitchFamily="2" charset="0"/>
                </a:rPr>
                <a:t>Linha de Financiamento do FMM para Pequenas Empresas</a:t>
              </a:r>
            </a:p>
            <a:p>
              <a:pPr>
                <a:spcBef>
                  <a:spcPts val="600"/>
                </a:spcBef>
              </a:pPr>
              <a:r>
                <a:rPr lang="pt-BR" sz="1100" dirty="0">
                  <a:solidFill>
                    <a:srgbClr val="FFFFFF"/>
                  </a:solidFill>
                  <a:latin typeface="Gilroy-Bold" panose="00000800000000000000" pitchFamily="2" charset="0"/>
                </a:rPr>
                <a:t>Publicação dos Planos Clima – </a:t>
              </a:r>
              <a:r>
                <a:rPr lang="pt-BR" sz="1100" dirty="0">
                  <a:solidFill>
                    <a:srgbClr val="FFFFFF"/>
                  </a:solidFill>
                </a:rPr>
                <a:t>mitigação e adaptação</a:t>
              </a:r>
            </a:p>
            <a:p>
              <a:pPr>
                <a:spcBef>
                  <a:spcPts val="600"/>
                </a:spcBef>
              </a:pPr>
              <a:r>
                <a:rPr lang="pt-BR" sz="1100" dirty="0">
                  <a:solidFill>
                    <a:srgbClr val="FFFFFF"/>
                  </a:solidFill>
                  <a:latin typeface="Gilroy-Bold" panose="00000800000000000000" pitchFamily="2" charset="0"/>
                </a:rPr>
                <a:t>Novos Corredores Verdes Internacionais</a:t>
              </a:r>
            </a:p>
          </p:txBody>
        </p:sp>
        <p:sp>
          <p:nvSpPr>
            <p:cNvPr id="25" name="Retângulo 24">
              <a:extLst>
                <a:ext uri="{FF2B5EF4-FFF2-40B4-BE49-F238E27FC236}">
                  <a16:creationId xmlns:a16="http://schemas.microsoft.com/office/drawing/2014/main" id="{EC8E0A68-1EE4-2FF2-E00F-0F62CD806CE9}"/>
                </a:ext>
              </a:extLst>
            </p:cNvPr>
            <p:cNvSpPr/>
            <p:nvPr/>
          </p:nvSpPr>
          <p:spPr>
            <a:xfrm>
              <a:off x="4486759" y="2455894"/>
              <a:ext cx="72141" cy="369330"/>
            </a:xfrm>
            <a:prstGeom prst="rect">
              <a:avLst/>
            </a:prstGeom>
            <a:solidFill>
              <a:schemeClr val="tx2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defTabSz="457200"/>
              <a:endParaRPr lang="pt-BR" sz="1800" dirty="0"/>
            </a:p>
          </p:txBody>
        </p:sp>
      </p:grpSp>
      <p:grpSp>
        <p:nvGrpSpPr>
          <p:cNvPr id="35" name="Agrupar 34">
            <a:extLst>
              <a:ext uri="{FF2B5EF4-FFF2-40B4-BE49-F238E27FC236}">
                <a16:creationId xmlns:a16="http://schemas.microsoft.com/office/drawing/2014/main" id="{DB50D8CA-FDC1-AC4D-9583-3546D83B526D}"/>
              </a:ext>
            </a:extLst>
          </p:cNvPr>
          <p:cNvGrpSpPr/>
          <p:nvPr/>
        </p:nvGrpSpPr>
        <p:grpSpPr>
          <a:xfrm>
            <a:off x="1734748" y="3827232"/>
            <a:ext cx="4022424" cy="1169551"/>
            <a:chOff x="4486760" y="2088659"/>
            <a:chExt cx="4022424" cy="1169551"/>
          </a:xfrm>
        </p:grpSpPr>
        <p:sp>
          <p:nvSpPr>
            <p:cNvPr id="42" name="CaixaDeTexto 41">
              <a:extLst>
                <a:ext uri="{FF2B5EF4-FFF2-40B4-BE49-F238E27FC236}">
                  <a16:creationId xmlns:a16="http://schemas.microsoft.com/office/drawing/2014/main" id="{4926CC50-8328-5359-CD88-AAD31E40BAFF}"/>
                </a:ext>
              </a:extLst>
            </p:cNvPr>
            <p:cNvSpPr txBox="1"/>
            <p:nvPr/>
          </p:nvSpPr>
          <p:spPr>
            <a:xfrm>
              <a:off x="4652045" y="2088659"/>
              <a:ext cx="3857139" cy="11695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pt-BR" sz="1100" dirty="0">
                  <a:solidFill>
                    <a:srgbClr val="FFFFFF"/>
                  </a:solidFill>
                  <a:latin typeface="Gilroy-Bold" panose="00000800000000000000" pitchFamily="2" charset="0"/>
                </a:rPr>
                <a:t>Revisão da Portaria de REIDI</a:t>
              </a:r>
            </a:p>
            <a:p>
              <a:pPr>
                <a:spcBef>
                  <a:spcPts val="600"/>
                </a:spcBef>
              </a:pPr>
              <a:r>
                <a:rPr lang="pt-BR" sz="1100" dirty="0">
                  <a:solidFill>
                    <a:srgbClr val="FFFFFF"/>
                  </a:solidFill>
                  <a:latin typeface="Gilroy-Bold" panose="00000800000000000000" pitchFamily="2" charset="0"/>
                </a:rPr>
                <a:t>Segunda edição do Selo de Sustentabilidade</a:t>
              </a:r>
            </a:p>
            <a:p>
              <a:pPr>
                <a:spcBef>
                  <a:spcPts val="600"/>
                </a:spcBef>
              </a:pPr>
              <a:r>
                <a:rPr lang="pt-BR" sz="1100" dirty="0">
                  <a:solidFill>
                    <a:srgbClr val="FFFFFF"/>
                  </a:solidFill>
                  <a:latin typeface="Gilroy-Bold" panose="00000800000000000000" pitchFamily="2" charset="0"/>
                </a:rPr>
                <a:t>Implementação do Ida-Navegação</a:t>
              </a:r>
            </a:p>
            <a:p>
              <a:pPr>
                <a:spcBef>
                  <a:spcPts val="600"/>
                </a:spcBef>
              </a:pPr>
              <a:r>
                <a:rPr lang="pt-BR" sz="1100" dirty="0">
                  <a:solidFill>
                    <a:srgbClr val="FFFFFF"/>
                  </a:solidFill>
                  <a:latin typeface="Gilroy-Bold" panose="00000800000000000000" pitchFamily="2" charset="0"/>
                </a:rPr>
                <a:t>Impulsiona - </a:t>
              </a:r>
              <a:r>
                <a:rPr lang="pt-BR" sz="1100" dirty="0">
                  <a:solidFill>
                    <a:srgbClr val="FFFFFF"/>
                  </a:solidFill>
                </a:rPr>
                <a:t>Implementação do Programa de Governança das empresas estatais vinculadas ao </a:t>
              </a:r>
              <a:r>
                <a:rPr lang="pt-BR" sz="1100" dirty="0" err="1">
                  <a:solidFill>
                    <a:srgbClr val="FFFFFF"/>
                  </a:solidFill>
                </a:rPr>
                <a:t>mpor</a:t>
              </a:r>
              <a:endParaRPr lang="pt-BR" sz="1100" dirty="0">
                <a:solidFill>
                  <a:srgbClr val="FFFFFF"/>
                </a:solidFill>
              </a:endParaRPr>
            </a:p>
          </p:txBody>
        </p:sp>
        <p:sp>
          <p:nvSpPr>
            <p:cNvPr id="43" name="Retângulo 42">
              <a:extLst>
                <a:ext uri="{FF2B5EF4-FFF2-40B4-BE49-F238E27FC236}">
                  <a16:creationId xmlns:a16="http://schemas.microsoft.com/office/drawing/2014/main" id="{952319C7-8565-7C89-CB2C-2EE463B7BCDC}"/>
                </a:ext>
              </a:extLst>
            </p:cNvPr>
            <p:cNvSpPr/>
            <p:nvPr/>
          </p:nvSpPr>
          <p:spPr>
            <a:xfrm>
              <a:off x="4486760" y="2455894"/>
              <a:ext cx="72140" cy="369330"/>
            </a:xfrm>
            <a:prstGeom prst="rect">
              <a:avLst/>
            </a:prstGeom>
            <a:solidFill>
              <a:schemeClr val="tx2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defTabSz="457200"/>
              <a:endParaRPr lang="pt-BR" sz="1800"/>
            </a:p>
          </p:txBody>
        </p:sp>
      </p:grp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6781526B-B9EF-48AF-9490-FCF71E48C4B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38266" y="6383722"/>
            <a:ext cx="164466" cy="24250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19</a:t>
            </a:fld>
            <a:endParaRPr dirty="0"/>
          </a:p>
        </p:txBody>
      </p: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CCF7985C-EAB0-4CFC-9759-BA73E75F2219}"/>
              </a:ext>
            </a:extLst>
          </p:cNvPr>
          <p:cNvGrpSpPr/>
          <p:nvPr/>
        </p:nvGrpSpPr>
        <p:grpSpPr>
          <a:xfrm>
            <a:off x="371475" y="6368563"/>
            <a:ext cx="5422251" cy="215444"/>
            <a:chOff x="327561" y="6430768"/>
            <a:chExt cx="5422251" cy="215444"/>
          </a:xfrm>
        </p:grpSpPr>
        <p:sp>
          <p:nvSpPr>
            <p:cNvPr id="32" name="Footer Placeholder 2">
              <a:extLst>
                <a:ext uri="{FF2B5EF4-FFF2-40B4-BE49-F238E27FC236}">
                  <a16:creationId xmlns:a16="http://schemas.microsoft.com/office/drawing/2014/main" id="{349784A4-DD4A-4139-B779-C6854D9D7533}"/>
                </a:ext>
              </a:extLst>
            </p:cNvPr>
            <p:cNvSpPr txBox="1"/>
            <p:nvPr/>
          </p:nvSpPr>
          <p:spPr>
            <a:xfrm>
              <a:off x="936066" y="6430768"/>
              <a:ext cx="4813746" cy="21544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8583" rIns="18583" anchor="ctr">
              <a:spAutoFit/>
            </a:bodyPr>
            <a:lstStyle>
              <a:lvl1pPr>
                <a:defRPr sz="1600" b="1" spc="300">
                  <a:solidFill>
                    <a:srgbClr val="44546A"/>
                  </a:solidFill>
                </a:defRPr>
              </a:lvl1pPr>
            </a:lstStyle>
            <a:p>
              <a:r>
                <a:rPr lang="pt-BR" sz="800" b="0" spc="200" dirty="0">
                  <a:solidFill>
                    <a:srgbClr val="25303A"/>
                  </a:solidFill>
                  <a:latin typeface="Gilroy-Bold" panose="00000800000000000000" pitchFamily="2" charset="0"/>
                </a:rPr>
                <a:t>SE - SECRETARIA EXECUTIVA</a:t>
              </a:r>
              <a:endParaRPr sz="800" b="0" spc="200" dirty="0">
                <a:solidFill>
                  <a:srgbClr val="25303A"/>
                </a:solidFill>
                <a:latin typeface="Gilroy-Bold" panose="00000800000000000000" pitchFamily="2" charset="0"/>
              </a:endParaRPr>
            </a:p>
          </p:txBody>
        </p:sp>
        <p:pic>
          <p:nvPicPr>
            <p:cNvPr id="33" name="Gráfico 32">
              <a:extLst>
                <a:ext uri="{FF2B5EF4-FFF2-40B4-BE49-F238E27FC236}">
                  <a16:creationId xmlns:a16="http://schemas.microsoft.com/office/drawing/2014/main" id="{719D3DA6-C899-4404-9656-3E19661564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27561" y="6447806"/>
              <a:ext cx="537853" cy="1813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33380479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ED15BE-52C5-5117-D95D-C7BD77ECF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70EEC1D3-42C9-4FC1-FC30-C8FD804E3F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128" t="17797" r="77183"/>
          <a:stretch>
            <a:fillRect/>
          </a:stretch>
        </p:blipFill>
        <p:spPr>
          <a:xfrm>
            <a:off x="9906001" y="-603479"/>
            <a:ext cx="2285999" cy="5228093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03E13A02-08DC-584B-E95C-762A8F3D55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21799" y="4519002"/>
            <a:ext cx="2548401" cy="606192"/>
          </a:xfrm>
          <a:prstGeom prst="rect">
            <a:avLst/>
          </a:prstGeom>
        </p:spPr>
      </p:pic>
      <p:grpSp>
        <p:nvGrpSpPr>
          <p:cNvPr id="3" name="Agrupar 2">
            <a:extLst>
              <a:ext uri="{FF2B5EF4-FFF2-40B4-BE49-F238E27FC236}">
                <a16:creationId xmlns:a16="http://schemas.microsoft.com/office/drawing/2014/main" id="{15E0F9FC-6A0F-FB59-727E-BF81D6B8BA4B}"/>
              </a:ext>
            </a:extLst>
          </p:cNvPr>
          <p:cNvGrpSpPr/>
          <p:nvPr/>
        </p:nvGrpSpPr>
        <p:grpSpPr>
          <a:xfrm>
            <a:off x="4952736" y="1854231"/>
            <a:ext cx="2286527" cy="2286527"/>
            <a:chOff x="4046254" y="1155032"/>
            <a:chExt cx="2286527" cy="2286527"/>
          </a:xfrm>
        </p:grpSpPr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E4ECF139-2499-9FF9-7017-A6F40CBF8C52}"/>
                </a:ext>
              </a:extLst>
            </p:cNvPr>
            <p:cNvSpPr/>
            <p:nvPr/>
          </p:nvSpPr>
          <p:spPr>
            <a:xfrm>
              <a:off x="4046254" y="1155032"/>
              <a:ext cx="2286527" cy="2286527"/>
            </a:xfrm>
            <a:prstGeom prst="rect">
              <a:avLst/>
            </a:prstGeom>
            <a:solidFill>
              <a:srgbClr val="FFFFFF"/>
            </a:solidFill>
            <a:ln w="76200" cap="flat">
              <a:solidFill>
                <a:schemeClr val="accent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pic>
          <p:nvPicPr>
            <p:cNvPr id="5" name="Gráfico 4">
              <a:extLst>
                <a:ext uri="{FF2B5EF4-FFF2-40B4-BE49-F238E27FC236}">
                  <a16:creationId xmlns:a16="http://schemas.microsoft.com/office/drawing/2014/main" id="{E6280E0D-88F8-852B-70B8-F65E634BA2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222061" y="1330839"/>
              <a:ext cx="1934913" cy="1934913"/>
            </a:xfrm>
            <a:prstGeom prst="rect">
              <a:avLst/>
            </a:prstGeom>
          </p:spPr>
        </p:pic>
      </p:grpSp>
      <p:sp>
        <p:nvSpPr>
          <p:cNvPr id="7" name="CaixaDeTexto 6">
            <a:extLst>
              <a:ext uri="{FF2B5EF4-FFF2-40B4-BE49-F238E27FC236}">
                <a16:creationId xmlns:a16="http://schemas.microsoft.com/office/drawing/2014/main" id="{E15D6BEA-754F-8386-A0D5-64F021828475}"/>
              </a:ext>
            </a:extLst>
          </p:cNvPr>
          <p:cNvSpPr txBox="1"/>
          <p:nvPr/>
        </p:nvSpPr>
        <p:spPr>
          <a:xfrm>
            <a:off x="4795254" y="1309094"/>
            <a:ext cx="2601491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18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Saiba mais, acesse:</a:t>
            </a:r>
          </a:p>
        </p:txBody>
      </p:sp>
    </p:spTree>
    <p:extLst>
      <p:ext uri="{BB962C8B-B14F-4D97-AF65-F5344CB8AC3E}">
        <p14:creationId xmlns:p14="http://schemas.microsoft.com/office/powerpoint/2010/main" val="202480595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1_Office Theme">
  <a:themeElements>
    <a:clrScheme name="Personalizada 1">
      <a:dk1>
        <a:srgbClr val="00832D"/>
      </a:dk1>
      <a:lt1>
        <a:srgbClr val="00832D"/>
      </a:lt1>
      <a:dk2>
        <a:srgbClr val="FFB809"/>
      </a:dk2>
      <a:lt2>
        <a:srgbClr val="FEEDC6"/>
      </a:lt2>
      <a:accent1>
        <a:srgbClr val="FFB809"/>
      </a:accent1>
      <a:accent2>
        <a:srgbClr val="00832D"/>
      </a:accent2>
      <a:accent3>
        <a:srgbClr val="2E3C49"/>
      </a:accent3>
      <a:accent4>
        <a:srgbClr val="52575D"/>
      </a:accent4>
      <a:accent5>
        <a:srgbClr val="BDC2C6"/>
      </a:accent5>
      <a:accent6>
        <a:srgbClr val="9D999A"/>
      </a:accent6>
      <a:hlink>
        <a:srgbClr val="022873"/>
      </a:hlink>
      <a:folHlink>
        <a:srgbClr val="022873"/>
      </a:folHlink>
    </a:clrScheme>
    <a:fontScheme name="Personalizada 4">
      <a:majorFont>
        <a:latin typeface="Gilroy-ExtraBold"/>
        <a:ea typeface="Helvetica"/>
        <a:cs typeface="Helvetica"/>
      </a:majorFont>
      <a:minorFont>
        <a:latin typeface="Gilroy-Regular"/>
        <a:ea typeface="Helvetica"/>
        <a:cs typeface="Helvetica"/>
      </a:minorFont>
    </a:fontScheme>
    <a:fmtScheme name="1_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1_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FCC01"/>
      </a:accent1>
      <a:accent2>
        <a:srgbClr val="FDDB3A"/>
      </a:accent2>
      <a:accent3>
        <a:srgbClr val="2E3C49"/>
      </a:accent3>
      <a:accent4>
        <a:srgbClr val="52575D"/>
      </a:accent4>
      <a:accent5>
        <a:srgbClr val="BDC2C6"/>
      </a:accent5>
      <a:accent6>
        <a:srgbClr val="9D999A"/>
      </a:accent6>
      <a:hlink>
        <a:srgbClr val="0000FF"/>
      </a:hlink>
      <a:folHlink>
        <a:srgbClr val="FF00FF"/>
      </a:folHlink>
    </a:clrScheme>
    <a:fontScheme name="1_Office Theme">
      <a:majorFont>
        <a:latin typeface="Helvetica"/>
        <a:ea typeface="Helvetica"/>
        <a:cs typeface="Helvetica"/>
      </a:majorFont>
      <a:minorFont>
        <a:latin typeface="Helvetica"/>
        <a:ea typeface="Helvetica"/>
        <a:cs typeface="Helvetica"/>
      </a:minorFont>
    </a:fontScheme>
    <a:fmtScheme name="1_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3926</TotalTime>
  <Words>3105</Words>
  <Application>Microsoft Office PowerPoint</Application>
  <PresentationFormat>Widescreen</PresentationFormat>
  <Paragraphs>686</Paragraphs>
  <Slides>20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31" baseType="lpstr">
      <vt:lpstr>Rawline Bold</vt:lpstr>
      <vt:lpstr>Rawline SemiBold</vt:lpstr>
      <vt:lpstr>Gilroy-Bold</vt:lpstr>
      <vt:lpstr>Gilroy-ExtraBold</vt:lpstr>
      <vt:lpstr>Arial</vt:lpstr>
      <vt:lpstr>Aptos</vt:lpstr>
      <vt:lpstr>Rawline ExtraBold</vt:lpstr>
      <vt:lpstr>Helvetica</vt:lpstr>
      <vt:lpstr>Gilroy-Regular</vt:lpstr>
      <vt:lpstr>Rawline</vt:lpstr>
      <vt:lpstr>1_Office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Thamyllis Nael Araújo Guimarães</dc:creator>
  <cp:lastModifiedBy>Thamyllis Nael Araújo Guimarães</cp:lastModifiedBy>
  <cp:revision>267</cp:revision>
  <dcterms:modified xsi:type="dcterms:W3CDTF">2026-01-14T12:35:36Z</dcterms:modified>
</cp:coreProperties>
</file>