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79" r:id="rId6"/>
    <p:sldId id="280" r:id="rId7"/>
    <p:sldId id="281" r:id="rId8"/>
    <p:sldId id="290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1" r:id="rId18"/>
    <p:sldId id="292" r:id="rId19"/>
    <p:sldId id="257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FE"/>
    <a:srgbClr val="172042"/>
    <a:srgbClr val="69D3FF"/>
    <a:srgbClr val="F3F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4660"/>
  </p:normalViewPr>
  <p:slideViewPr>
    <p:cSldViewPr snapToGrid="0">
      <p:cViewPr varScale="1">
        <p:scale>
          <a:sx n="59" d="100"/>
          <a:sy n="59" d="100"/>
        </p:scale>
        <p:origin x="4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B2293-B43C-419E-80EA-4038C1180CD2}" type="datetimeFigureOut">
              <a:rPr lang="pt-BR" smtClean="0"/>
              <a:t>19/01/2026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CDC51-3CC7-40CD-B37E-14A271BF0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5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69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E8E4D-62DE-7F79-7D7F-FCD276297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234063D-CA7E-0292-2FDE-73EFE8FE9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07EB931-4B29-E851-5F5A-7ABF2106F0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4ED894-1499-5B66-D193-459C763B0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980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453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EC08A-FC03-334E-5392-556265B1F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AAD85F0-DE05-383C-8A5A-B4204A454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37A8DE0-D12C-74BE-4A90-932BC6B27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B140F7-371E-F477-FDFD-D6935A6E7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3911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E9985-D82B-4B6A-5395-3154DCD24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63EFBD6-A976-0A27-C5D1-6090453448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AA94014-F709-25C6-57F5-60EF30D61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31797D-DF10-C3FF-85F1-35D28AFD4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1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255E3-EFC8-DC66-ABB8-3B195EE8A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650739E-717B-ED57-F6E8-7851E8F06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E24CB76-6518-37B9-36E3-1FBD967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2429A04-0684-05D7-7C4A-41E37A92B7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32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43D4E-A533-9433-1097-4F88C1995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6499B9-9279-60B4-61E9-F3A5019EE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DFAA12D-1309-F0EB-0B95-4C7491AF6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64B96B-411E-AC4F-5CAA-0CCFEDEDD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266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79D39-8D87-7793-8027-0AB27BE4C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C7B63C1-622D-344F-144A-73A628DDF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35E9D2F-E21C-C142-9763-219521F6B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A3275A-3C4A-3DA2-5CB7-525940ED63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141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EACD1-CE41-8864-DD7C-4FF0689BB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3C20CC3-9E50-C285-8A65-8225BFB91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A6D5395-CB57-FD7B-4E26-4B5BF2087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7000BFF-8295-D2DF-9A1C-8B82BD313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437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62ED6-4C74-C84B-38F3-6BFD63210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B6DF448-6A60-EA83-16DC-AE4DABE02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5997A32-71F5-4DC0-1EA4-68C012729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819532F-0AFC-A985-78C4-6EFFC16F6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DC51-3CC7-40CD-B37E-14A271BF0711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366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Linha do tempo&#10;&#10;O conteúdo gerado por IA pode estar incorreto.">
            <a:extLst>
              <a:ext uri="{FF2B5EF4-FFF2-40B4-BE49-F238E27FC236}">
                <a16:creationId xmlns:a16="http://schemas.microsoft.com/office/drawing/2014/main" id="{2EBC9816-2315-3CB2-6F45-92E090806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23174" cy="6769865"/>
          </a:xfrm>
        </p:spPr>
      </p:pic>
    </p:spTree>
    <p:extLst>
      <p:ext uri="{BB962C8B-B14F-4D97-AF65-F5344CB8AC3E}">
        <p14:creationId xmlns:p14="http://schemas.microsoft.com/office/powerpoint/2010/main" val="152654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92A74-7E80-8CE0-488D-607586683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 descr="Gráfico&#10;&#10;O conteúdo gerado por IA pode estar incorreto.">
            <a:extLst>
              <a:ext uri="{FF2B5EF4-FFF2-40B4-BE49-F238E27FC236}">
                <a16:creationId xmlns:a16="http://schemas.microsoft.com/office/drawing/2014/main" id="{9F2C26B4-EFA0-7BF4-242D-99EEE3DF0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5286" cy="6858000"/>
          </a:xfrm>
        </p:spPr>
      </p:pic>
    </p:spTree>
    <p:extLst>
      <p:ext uri="{BB962C8B-B14F-4D97-AF65-F5344CB8AC3E}">
        <p14:creationId xmlns:p14="http://schemas.microsoft.com/office/powerpoint/2010/main" val="48152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A1489-53CD-15BC-EC66-EF15D1565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0F5363AB-D162-F1CE-3D9F-479B1B0C2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1002" cy="6858000"/>
          </a:xfrm>
        </p:spPr>
      </p:pic>
    </p:spTree>
    <p:extLst>
      <p:ext uri="{BB962C8B-B14F-4D97-AF65-F5344CB8AC3E}">
        <p14:creationId xmlns:p14="http://schemas.microsoft.com/office/powerpoint/2010/main" val="1649271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9F92C-0738-FB86-5EE3-74C609E7A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4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172042"/>
                </a:solidFill>
              </a:rPr>
              <a:t>Regularidade de voos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B71B9B-A4A0-408F-E46A-645F49430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247" y="2430435"/>
            <a:ext cx="3188368" cy="541338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>
                <a:solidFill>
                  <a:srgbClr val="172042"/>
                </a:solidFill>
              </a:rPr>
              <a:t>Regularidade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CE0DDCB8-2A17-8797-6355-33DE98245F16}"/>
              </a:ext>
            </a:extLst>
          </p:cNvPr>
          <p:cNvSpPr txBox="1">
            <a:spLocks/>
          </p:cNvSpPr>
          <p:nvPr/>
        </p:nvSpPr>
        <p:spPr>
          <a:xfrm>
            <a:off x="7315203" y="2430435"/>
            <a:ext cx="3188368" cy="563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172042"/>
                </a:solidFill>
              </a:rPr>
              <a:t>Pontualidade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39E73DCE-407F-609B-A679-EFD2A958621E}"/>
              </a:ext>
            </a:extLst>
          </p:cNvPr>
          <p:cNvSpPr txBox="1">
            <a:spLocks/>
          </p:cNvSpPr>
          <p:nvPr/>
        </p:nvSpPr>
        <p:spPr>
          <a:xfrm>
            <a:off x="1688430" y="3042758"/>
            <a:ext cx="1423738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FFC000"/>
                </a:solidFill>
              </a:rPr>
              <a:t>2024</a:t>
            </a:r>
          </a:p>
          <a:p>
            <a:pPr marL="0" indent="0" algn="ctr" fontAlgn="base">
              <a:buFont typeface="Arial" panose="020B0604020202020204" pitchFamily="34" charset="0"/>
              <a:buNone/>
            </a:pPr>
            <a:r>
              <a:rPr lang="pt-BR" dirty="0"/>
              <a:t>96,93%</a:t>
            </a:r>
            <a:endParaRPr lang="pt-BR" b="1" dirty="0">
              <a:solidFill>
                <a:srgbClr val="172042"/>
              </a:solidFill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7AF8836-69BF-A08A-229C-680654BE2F1B}"/>
              </a:ext>
            </a:extLst>
          </p:cNvPr>
          <p:cNvSpPr txBox="1">
            <a:spLocks/>
          </p:cNvSpPr>
          <p:nvPr/>
        </p:nvSpPr>
        <p:spPr>
          <a:xfrm>
            <a:off x="3212431" y="3042756"/>
            <a:ext cx="1696456" cy="1325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69D3FF"/>
                </a:solidFill>
              </a:rPr>
              <a:t>2025</a:t>
            </a:r>
          </a:p>
          <a:p>
            <a:pPr marL="0" indent="0" algn="ctr" fontAlgn="base">
              <a:buFont typeface="Arial" panose="020B0604020202020204" pitchFamily="34" charset="0"/>
              <a:buNone/>
            </a:pPr>
            <a:r>
              <a:rPr lang="pt-BR" dirty="0"/>
              <a:t>98,31% 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b="1" dirty="0">
              <a:solidFill>
                <a:srgbClr val="172042"/>
              </a:solidFill>
            </a:endParaRP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2049123-F6A2-CC2F-D847-D447B40259D9}"/>
              </a:ext>
            </a:extLst>
          </p:cNvPr>
          <p:cNvSpPr txBox="1">
            <a:spLocks/>
          </p:cNvSpPr>
          <p:nvPr/>
        </p:nvSpPr>
        <p:spPr>
          <a:xfrm>
            <a:off x="7385386" y="2993670"/>
            <a:ext cx="1423738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FFC000"/>
                </a:solidFill>
              </a:rPr>
              <a:t>2024</a:t>
            </a:r>
          </a:p>
          <a:p>
            <a:pPr marL="0" indent="0" algn="ctr" fontAlgn="base">
              <a:buNone/>
            </a:pPr>
            <a:r>
              <a:rPr lang="pt-BR" dirty="0"/>
              <a:t>92,3% </a:t>
            </a:r>
            <a:endParaRPr lang="pt-BR" b="1" dirty="0">
              <a:solidFill>
                <a:srgbClr val="172042"/>
              </a:solidFill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E81802D5-1F7A-1B6F-684C-C42C35168106}"/>
              </a:ext>
            </a:extLst>
          </p:cNvPr>
          <p:cNvSpPr txBox="1">
            <a:spLocks/>
          </p:cNvSpPr>
          <p:nvPr/>
        </p:nvSpPr>
        <p:spPr>
          <a:xfrm>
            <a:off x="8909387" y="2993668"/>
            <a:ext cx="1696456" cy="1178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anose="020B0604020202020204" pitchFamily="34" charset="0"/>
              <a:buNone/>
            </a:pPr>
            <a:r>
              <a:rPr lang="pt-BR" b="1" dirty="0">
                <a:solidFill>
                  <a:srgbClr val="69D3FF"/>
                </a:solidFill>
              </a:rPr>
              <a:t>2025</a:t>
            </a:r>
          </a:p>
          <a:p>
            <a:pPr marL="0" indent="0" algn="ctr" fontAlgn="base">
              <a:buNone/>
            </a:pPr>
            <a:r>
              <a:rPr lang="pt-BR" dirty="0"/>
              <a:t>93,58%</a:t>
            </a:r>
            <a:endParaRPr lang="pt-BR" b="1" dirty="0">
              <a:solidFill>
                <a:srgbClr val="172042"/>
              </a:solidFill>
            </a:endParaRP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8BC5A8FD-859F-D150-9CD6-54D8367D3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9255" y="2701104"/>
            <a:ext cx="3975763" cy="38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19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92AB7-9AC7-593F-48D6-F82624F0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Diagrama&#10;&#10;O conteúdo gerado por IA pode estar incorreto.">
            <a:extLst>
              <a:ext uri="{FF2B5EF4-FFF2-40B4-BE49-F238E27FC236}">
                <a16:creationId xmlns:a16="http://schemas.microsoft.com/office/drawing/2014/main" id="{869804F0-52BE-6850-2026-5C2278E4C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08299"/>
          </a:xfrm>
        </p:spPr>
      </p:pic>
    </p:spTree>
    <p:extLst>
      <p:ext uri="{BB962C8B-B14F-4D97-AF65-F5344CB8AC3E}">
        <p14:creationId xmlns:p14="http://schemas.microsoft.com/office/powerpoint/2010/main" val="68135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EE577-D18F-6709-B2C2-074045C89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F15D7D-9A28-A375-78D4-49D38CF98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 descr="Diagrama&#10;&#10;O conteúdo gerado por IA pode estar incorreto.">
            <a:extLst>
              <a:ext uri="{FF2B5EF4-FFF2-40B4-BE49-F238E27FC236}">
                <a16:creationId xmlns:a16="http://schemas.microsoft.com/office/drawing/2014/main" id="{0EC84C60-6E38-6219-C842-C52C4829F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5286" cy="6858000"/>
          </a:xfr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06BD98D-676D-F1AD-40F4-652FF7858AEE}"/>
              </a:ext>
            </a:extLst>
          </p:cNvPr>
          <p:cNvSpPr/>
          <p:nvPr/>
        </p:nvSpPr>
        <p:spPr>
          <a:xfrm>
            <a:off x="9823574" y="5756806"/>
            <a:ext cx="49811" cy="145877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927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2BE1E-F6F6-47A9-F93E-0FC35DD73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C00361-374A-811C-A25C-15D07B4DB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50922C3E-C0E1-AAF5-019A-428B3E186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8" y="0"/>
            <a:ext cx="12121307" cy="6764594"/>
          </a:xfr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E48E86E-044F-4BF7-8BBB-7C5DEB519B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0286" y="365125"/>
            <a:ext cx="6509657" cy="1325563"/>
          </a:xfrm>
          <a:prstGeom prst="rect">
            <a:avLst/>
          </a:prstGeom>
          <a:solidFill>
            <a:srgbClr val="FEFD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0631C4F-CC79-BADF-109B-77266F3C4C5A}"/>
              </a:ext>
            </a:extLst>
          </p:cNvPr>
          <p:cNvSpPr txBox="1">
            <a:spLocks/>
          </p:cNvSpPr>
          <p:nvPr/>
        </p:nvSpPr>
        <p:spPr>
          <a:xfrm>
            <a:off x="2579915" y="365125"/>
            <a:ext cx="7217228" cy="1224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rgbClr val="172042"/>
                </a:solidFill>
              </a:rPr>
              <a:t>Fiscalização Estratégica e Combate à Irregularidade</a:t>
            </a:r>
          </a:p>
        </p:txBody>
      </p:sp>
    </p:spTree>
    <p:extLst>
      <p:ext uri="{BB962C8B-B14F-4D97-AF65-F5344CB8AC3E}">
        <p14:creationId xmlns:p14="http://schemas.microsoft.com/office/powerpoint/2010/main" val="412068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929F1-5BAC-946B-0306-BD0BB425A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C6DA8-6B24-F927-7CB2-9804F301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 descr="Diagrama, Linha do tempo&#10;&#10;O conteúdo gerado por IA pode estar incorreto.">
            <a:extLst>
              <a:ext uri="{FF2B5EF4-FFF2-40B4-BE49-F238E27FC236}">
                <a16:creationId xmlns:a16="http://schemas.microsoft.com/office/drawing/2014/main" id="{C25DAEA5-CA41-A366-756B-275F0F136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2964" cy="6858000"/>
          </a:xfrm>
        </p:spPr>
      </p:pic>
    </p:spTree>
    <p:extLst>
      <p:ext uri="{BB962C8B-B14F-4D97-AF65-F5344CB8AC3E}">
        <p14:creationId xmlns:p14="http://schemas.microsoft.com/office/powerpoint/2010/main" val="418327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1B751-079A-CD10-CE36-D6CE9E69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D71D3-C6F5-60D3-8DC1-C12592E4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 descr="Diagrama&#10;&#10;O conteúdo gerado por IA pode estar incorreto.">
            <a:extLst>
              <a:ext uri="{FF2B5EF4-FFF2-40B4-BE49-F238E27FC236}">
                <a16:creationId xmlns:a16="http://schemas.microsoft.com/office/drawing/2014/main" id="{72829779-F104-8C50-5F14-8340EDA08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88681" cy="6858001"/>
          </a:xfrm>
        </p:spPr>
      </p:pic>
    </p:spTree>
    <p:extLst>
      <p:ext uri="{BB962C8B-B14F-4D97-AF65-F5344CB8AC3E}">
        <p14:creationId xmlns:p14="http://schemas.microsoft.com/office/powerpoint/2010/main" val="1932085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D4E9-0369-0F37-005A-4D580B60D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81B7B-22EB-538B-0F1A-71C97BAA7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8FFD8FF8-AB2F-3EB8-FC19-8465AEF9C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88681" cy="6858001"/>
          </a:xfrm>
        </p:spPr>
      </p:pic>
    </p:spTree>
    <p:extLst>
      <p:ext uri="{BB962C8B-B14F-4D97-AF65-F5344CB8AC3E}">
        <p14:creationId xmlns:p14="http://schemas.microsoft.com/office/powerpoint/2010/main" val="1891710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6F74C-A6C4-A571-D130-35B5EC17F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8C63A-FC97-7F36-1EE5-17912C885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 descr="Diagrama, Linha do tempo&#10;&#10;O conteúdo gerado por IA pode estar incorreto.">
            <a:extLst>
              <a:ext uri="{FF2B5EF4-FFF2-40B4-BE49-F238E27FC236}">
                <a16:creationId xmlns:a16="http://schemas.microsoft.com/office/drawing/2014/main" id="{FBFB1839-F351-15C3-C7EE-4807B28DA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2964" cy="6858000"/>
          </a:xfrm>
        </p:spPr>
      </p:pic>
    </p:spTree>
    <p:extLst>
      <p:ext uri="{BB962C8B-B14F-4D97-AF65-F5344CB8AC3E}">
        <p14:creationId xmlns:p14="http://schemas.microsoft.com/office/powerpoint/2010/main" val="2247676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FCB4-E283-5A0E-3AE9-08374EED2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5F6AE-7AAC-E270-25CA-D41A24232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 descr="Texto, Carta&#10;&#10;O conteúdo gerado por IA pode estar incorreto.">
            <a:extLst>
              <a:ext uri="{FF2B5EF4-FFF2-40B4-BE49-F238E27FC236}">
                <a16:creationId xmlns:a16="http://schemas.microsoft.com/office/drawing/2014/main" id="{6AE7D7C0-1951-8216-FDC1-0B0267D98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8679" cy="6858000"/>
          </a:xfrm>
        </p:spPr>
      </p:pic>
    </p:spTree>
    <p:extLst>
      <p:ext uri="{BB962C8B-B14F-4D97-AF65-F5344CB8AC3E}">
        <p14:creationId xmlns:p14="http://schemas.microsoft.com/office/powerpoint/2010/main" val="351905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DF748-EAA6-1769-9097-7DC267F46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4453C8C5-C0F1-5F49-18C0-8EF141B44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73" y="2025149"/>
            <a:ext cx="8107654" cy="454063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917B6421-02CA-53F3-6F79-08EABB367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chemeClr val="accent1">
                    <a:lumMod val="50000"/>
                  </a:schemeClr>
                </a:solidFill>
              </a:rPr>
              <a:t>Recomposição orçamentária (apoio </a:t>
            </a:r>
            <a:r>
              <a:rPr lang="pt-BR" sz="4000" b="1" dirty="0" err="1">
                <a:solidFill>
                  <a:schemeClr val="accent1">
                    <a:lumMod val="50000"/>
                  </a:schemeClr>
                </a:solidFill>
              </a:rPr>
              <a:t>MPor</a:t>
            </a:r>
            <a:r>
              <a:rPr lang="pt-BR" sz="40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2B297B16-ADD5-CA93-5F63-22C6A7FEB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226"/>
            <a:ext cx="10375232" cy="6689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/>
              <a:t>incremento de R$ 40 milhões</a:t>
            </a:r>
            <a:endParaRPr lang="pt-BR" sz="2400" b="1" dirty="0">
              <a:solidFill>
                <a:srgbClr val="1720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707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77FF-4811-EC8A-2ED4-32C94ACC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4D7D6-48B5-3938-692A-42FAC7075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chemeClr val="accent1">
                    <a:lumMod val="50000"/>
                  </a:schemeClr>
                </a:solidFill>
              </a:rPr>
              <a:t>Recomposição orçamentária (apoio </a:t>
            </a:r>
            <a:r>
              <a:rPr lang="pt-BR" sz="4000" b="1" dirty="0" err="1">
                <a:solidFill>
                  <a:schemeClr val="accent1">
                    <a:lumMod val="50000"/>
                  </a:schemeClr>
                </a:solidFill>
              </a:rPr>
              <a:t>MPor</a:t>
            </a:r>
            <a:r>
              <a:rPr lang="pt-BR" sz="40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98EEB8-BCA4-E8ED-85A3-B4F68D11E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226"/>
            <a:ext cx="10375232" cy="6689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/>
              <a:t>incremento de R$ 40 milhões</a:t>
            </a:r>
            <a:endParaRPr lang="pt-BR" sz="2400" b="1" dirty="0">
              <a:solidFill>
                <a:srgbClr val="172042"/>
              </a:solidFill>
            </a:endParaRPr>
          </a:p>
        </p:txBody>
      </p:sp>
      <p:pic>
        <p:nvPicPr>
          <p:cNvPr id="6" name="Imagem 5" descr="Gráfico&#10;&#10;O conteúdo gerado por IA pode estar incorreto.">
            <a:extLst>
              <a:ext uri="{FF2B5EF4-FFF2-40B4-BE49-F238E27FC236}">
                <a16:creationId xmlns:a16="http://schemas.microsoft.com/office/drawing/2014/main" id="{A804D4A2-F7E1-5BFB-2A96-416E3451B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446" y="2025639"/>
            <a:ext cx="7994739" cy="446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29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207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aa9464-4424-40fe-be37-0a216c42574f">
      <Terms xmlns="http://schemas.microsoft.com/office/infopath/2007/PartnerControls"/>
    </lcf76f155ced4ddcb4097134ff3c332f>
    <TaxCatchAll xmlns="858fbe19-3582-43df-8e84-fb58b820731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6E9AB42C09A5142BF4DA83E120836C2" ma:contentTypeVersion="19" ma:contentTypeDescription="Crie um novo documento." ma:contentTypeScope="" ma:versionID="a526d0eed7e1ddc47bd96865d6a09abf">
  <xsd:schema xmlns:xsd="http://www.w3.org/2001/XMLSchema" xmlns:xs="http://www.w3.org/2001/XMLSchema" xmlns:p="http://schemas.microsoft.com/office/2006/metadata/properties" xmlns:ns2="daaa9464-4424-40fe-be37-0a216c42574f" xmlns:ns3="858fbe19-3582-43df-8e84-fb58b8207311" targetNamespace="http://schemas.microsoft.com/office/2006/metadata/properties" ma:root="true" ma:fieldsID="839229b8e007d4aa7af88a4cb44acb7c" ns2:_="" ns3:_="">
    <xsd:import namespace="daaa9464-4424-40fe-be37-0a216c42574f"/>
    <xsd:import namespace="858fbe19-3582-43df-8e84-fb58b82073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aa9464-4424-40fe-be37-0a216c4257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6affb6ac-fb53-4e05-9b81-1805607b1b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fbe19-3582-43df-8e84-fb58b820731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8345965-eba9-4374-90c0-f41122e6155e}" ma:internalName="TaxCatchAll" ma:showField="CatchAllData" ma:web="858fbe19-3582-43df-8e84-fb58b82073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3216EB-5F7C-433F-8929-569FBBF93D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7CE645-43A0-4198-8B65-7F2F041CCAB3}">
  <ds:schemaRefs>
    <ds:schemaRef ds:uri="858fbe19-3582-43df-8e84-fb58b8207311"/>
    <ds:schemaRef ds:uri="daaa9464-4424-40fe-be37-0a216c42574f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F9F8C62-CDB3-424D-B5EC-05885472A9EB}">
  <ds:schemaRefs>
    <ds:schemaRef ds:uri="858fbe19-3582-43df-8e84-fb58b8207311"/>
    <ds:schemaRef ds:uri="daaa9464-4424-40fe-be37-0a216c4257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57</Words>
  <Application>Microsoft Office PowerPoint</Application>
  <PresentationFormat>Widescreen</PresentationFormat>
  <Paragraphs>26</Paragraphs>
  <Slides>16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Regularidade de voos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Recomposição orçamentária (apoio MPor)</vt:lpstr>
      <vt:lpstr>Recomposição orçamentária (apoio MPor)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Marcelo Miranda Teixeira</dc:creator>
  <cp:lastModifiedBy>Marcelo Miranda Teixeira</cp:lastModifiedBy>
  <cp:revision>10</cp:revision>
  <dcterms:created xsi:type="dcterms:W3CDTF">2026-01-16T20:30:13Z</dcterms:created>
  <dcterms:modified xsi:type="dcterms:W3CDTF">2026-01-19T20:07:45Z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0x01010066E9AB42C09A5142BF4DA83E120836C2</vt:lpwstr>
  </property>
  <property fmtid="{D5CDD505-2E9C-101B-9397-08002B2CF9AE}" pid="3" name="MediaServiceImageTags">
    <vt:lpwstr/>
  </property>
</Properties>
</file>